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7" r:id="rId3"/>
    <p:sldId id="263" r:id="rId4"/>
    <p:sldId id="269" r:id="rId5"/>
    <p:sldId id="264" r:id="rId6"/>
    <p:sldId id="265" r:id="rId7"/>
    <p:sldId id="266" r:id="rId8"/>
    <p:sldId id="267" r:id="rId9"/>
    <p:sldId id="268" r:id="rId10"/>
    <p:sldId id="258" r:id="rId11"/>
    <p:sldId id="259" r:id="rId12"/>
    <p:sldId id="260" r:id="rId13"/>
    <p:sldId id="261" r:id="rId14"/>
    <p:sldId id="262" r:id="rId15"/>
    <p:sldId id="270" r:id="rId16"/>
  </p:sldIdLst>
  <p:sldSz cx="9144000" cy="5143500" type="screen16x9"/>
  <p:notesSz cx="6858000" cy="9144000"/>
  <p:embeddedFontLst>
    <p:embeddedFont>
      <p:font typeface="Roboto" panose="02000000000000000000" pitchFamily="2"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9245" autoAdjust="0"/>
  </p:normalViewPr>
  <p:slideViewPr>
    <p:cSldViewPr snapToGrid="0">
      <p:cViewPr varScale="1">
        <p:scale>
          <a:sx n="75" d="100"/>
          <a:sy n="75" d="100"/>
        </p:scale>
        <p:origin x="1914"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be7d6df7a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be7d6df7a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3435350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l-GR" sz="1100" b="1" i="0" u="none" strike="noStrike" cap="none" dirty="0">
                <a:solidFill>
                  <a:srgbClr val="000000"/>
                </a:solidFill>
                <a:effectLst/>
                <a:latin typeface="Arial"/>
                <a:ea typeface="Arial"/>
                <a:cs typeface="Arial"/>
                <a:sym typeface="Arial"/>
              </a:rPr>
              <a:t>1. ΨΕΥΔΕΣ: </a:t>
            </a:r>
            <a:r>
              <a:rPr lang="el-GR" sz="1100" b="0" i="0" u="none" strike="noStrike" cap="none" dirty="0">
                <a:solidFill>
                  <a:srgbClr val="000000"/>
                </a:solidFill>
                <a:effectLst/>
                <a:latin typeface="Arial"/>
                <a:ea typeface="Arial"/>
                <a:cs typeface="Arial"/>
                <a:sym typeface="Arial"/>
              </a:rPr>
              <a:t>Περιεχόμενο που δεν έχει καμία βάση. Μεταξύ άλλων, αυτό ισχύει για τα εξής:</a:t>
            </a:r>
          </a:p>
          <a:p>
            <a:r>
              <a:rPr lang="el-GR" sz="1100" b="0" i="0" u="none" strike="noStrike" cap="none" dirty="0">
                <a:solidFill>
                  <a:srgbClr val="000000"/>
                </a:solidFill>
                <a:effectLst/>
                <a:latin typeface="Arial"/>
                <a:ea typeface="Arial"/>
                <a:cs typeface="Arial"/>
                <a:sym typeface="Arial"/>
              </a:rPr>
              <a:t>Ψευδείς δηλώσεις</a:t>
            </a:r>
          </a:p>
          <a:p>
            <a:r>
              <a:rPr lang="el-GR" sz="1100" b="0" i="0" u="none" strike="noStrike" cap="none" dirty="0">
                <a:solidFill>
                  <a:srgbClr val="000000"/>
                </a:solidFill>
                <a:effectLst/>
                <a:latin typeface="Arial"/>
                <a:ea typeface="Arial"/>
                <a:cs typeface="Arial"/>
                <a:sym typeface="Arial"/>
              </a:rPr>
              <a:t>Ισχυρισμοί που είναι αδύνατοι ή που δεν μπορούν να θεωρηθούν ότι ερμηνεύουν ένα πραγματικό γεγονός ή μια πραγματική δήλωση</a:t>
            </a:r>
          </a:p>
          <a:p>
            <a:pPr lvl="1"/>
            <a:r>
              <a:rPr lang="el-GR" sz="1100" b="0" i="0" u="none" strike="noStrike" cap="none" dirty="0">
                <a:solidFill>
                  <a:srgbClr val="000000"/>
                </a:solidFill>
                <a:effectLst/>
                <a:latin typeface="Arial"/>
                <a:ea typeface="Arial"/>
                <a:cs typeface="Arial"/>
                <a:sym typeface="Arial"/>
              </a:rPr>
              <a:t>Παράδειγμα: Ο ισχυρισμός ότι έγινε μια φυσική καταστροφή, ενώ δεν έχει συμβεί κάτι τέτοιο στην πραγματικότητα</a:t>
            </a:r>
          </a:p>
          <a:p>
            <a:pPr lvl="1"/>
            <a:r>
              <a:rPr lang="el-GR" sz="1100" b="0" i="0" u="none" strike="noStrike" cap="none" dirty="0">
                <a:solidFill>
                  <a:srgbClr val="000000"/>
                </a:solidFill>
                <a:effectLst/>
                <a:latin typeface="Arial"/>
                <a:ea typeface="Arial"/>
                <a:cs typeface="Arial"/>
                <a:sym typeface="Arial"/>
              </a:rPr>
              <a:t>Παράδειγμα: Ο ισχυρισμός ότι κάποιος δημιούργησε ή κατοχύρωσε κάτι με ευρεσιτεχνία, ενώ δεν συνέβη κάτι τέτοιο</a:t>
            </a:r>
          </a:p>
          <a:p>
            <a:r>
              <a:rPr lang="el-GR" sz="1100" b="0" i="0" u="none" strike="noStrike" cap="none" dirty="0">
                <a:solidFill>
                  <a:srgbClr val="000000"/>
                </a:solidFill>
                <a:effectLst/>
                <a:latin typeface="Arial"/>
                <a:ea typeface="Arial"/>
                <a:cs typeface="Arial"/>
                <a:sym typeface="Arial"/>
              </a:rPr>
              <a:t>Θεωρίες συνωμοσίας που αποδίδουν ορισμένα γεγονότα στο μυστικό έργο ατόμων ή ομάδων και μπορεί να αναφέρουν αληθινές ή μη επαληθεύσιμες πληροφορίες, αλλά παρουσιάζουν ένα αβάσιμο συμπέρασμα</a:t>
            </a:r>
          </a:p>
          <a:p>
            <a:pPr lvl="1"/>
            <a:r>
              <a:rPr lang="el-GR" sz="1100" b="0" i="0" u="none" strike="noStrike" cap="none" dirty="0">
                <a:solidFill>
                  <a:srgbClr val="000000"/>
                </a:solidFill>
                <a:effectLst/>
                <a:latin typeface="Arial"/>
                <a:ea typeface="Arial"/>
                <a:cs typeface="Arial"/>
                <a:sym typeface="Arial"/>
              </a:rPr>
              <a:t>Παράδειγμα: Ο ισχυρισμός ότι κάποια εταιρεία διακινεί κρυφά ναρκωτικά με βάση ένα άσχετο ζήτημα χρέωσης υψηλών τιμών</a:t>
            </a:r>
          </a:p>
          <a:p>
            <a:pPr lvl="1"/>
            <a:r>
              <a:rPr lang="el-GR" sz="1100" b="0" i="0" u="none" strike="noStrike" cap="none" dirty="0">
                <a:solidFill>
                  <a:srgbClr val="000000"/>
                </a:solidFill>
                <a:effectLst/>
                <a:latin typeface="Arial"/>
                <a:ea typeface="Arial"/>
                <a:cs typeface="Arial"/>
                <a:sym typeface="Arial"/>
              </a:rPr>
              <a:t>Παράδειγμα: Ο ισχυρισμός χωρίς αποδείξεις ότι κυβερνητικά στελέχη ευθύνονται άμεσα για μια τρομοκρατική επίθεση, ώστε να υπάρξει αφορμή για πόλεμο</a:t>
            </a:r>
          </a:p>
          <a:p>
            <a:r>
              <a:rPr lang="el-GR" sz="1100" b="0" i="0" u="none" strike="noStrike" cap="none" dirty="0">
                <a:solidFill>
                  <a:srgbClr val="000000"/>
                </a:solidFill>
                <a:effectLst/>
                <a:latin typeface="Arial"/>
                <a:ea typeface="Arial"/>
                <a:cs typeface="Arial"/>
                <a:sym typeface="Arial"/>
              </a:rPr>
              <a:t>Κατασκευασμένο περιεχόμενο από </a:t>
            </a:r>
            <a:r>
              <a:rPr lang="el-GR" sz="1100" b="0" i="0" u="none" strike="noStrike" cap="none" dirty="0" err="1">
                <a:solidFill>
                  <a:srgbClr val="000000"/>
                </a:solidFill>
                <a:effectLst/>
                <a:latin typeface="Arial"/>
                <a:ea typeface="Arial"/>
                <a:cs typeface="Arial"/>
                <a:sym typeface="Arial"/>
              </a:rPr>
              <a:t>ιστότοπους</a:t>
            </a:r>
            <a:r>
              <a:rPr lang="el-GR" sz="1100" b="0" i="0" u="none" strike="noStrike" cap="none" dirty="0">
                <a:solidFill>
                  <a:srgbClr val="000000"/>
                </a:solidFill>
                <a:effectLst/>
                <a:latin typeface="Arial"/>
                <a:ea typeface="Arial"/>
                <a:cs typeface="Arial"/>
                <a:sym typeface="Arial"/>
              </a:rPr>
              <a:t> που προσποιούνται ότι είναι πραγματικά ειδησεογραφικά μέσα</a:t>
            </a:r>
          </a:p>
          <a:p>
            <a:r>
              <a:rPr lang="el-GR" sz="1100" b="0" i="0" u="none" strike="noStrike" cap="none" dirty="0">
                <a:solidFill>
                  <a:srgbClr val="000000"/>
                </a:solidFill>
                <a:effectLst/>
                <a:latin typeface="Arial"/>
                <a:ea typeface="Arial"/>
                <a:cs typeface="Arial"/>
                <a:sym typeface="Arial"/>
              </a:rPr>
              <a:t>Εικόνες, ηχητικό περιεχόμενο ή βίντεο που είναι μεν αυθεντικά αλλά παρέχονται ως αποδεικτικά στοιχεία για κάποιο διαφορετικό συμβάν (δηλαδή, ψευδείς επεξηγηματικές πληροφορίες)</a:t>
            </a:r>
          </a:p>
          <a:p>
            <a:pPr lvl="1"/>
            <a:r>
              <a:rPr lang="el-GR" sz="1100" b="0" i="0" u="none" strike="noStrike" cap="none" dirty="0">
                <a:solidFill>
                  <a:srgbClr val="000000"/>
                </a:solidFill>
                <a:effectLst/>
                <a:latin typeface="Arial"/>
                <a:ea typeface="Arial"/>
                <a:cs typeface="Arial"/>
                <a:sym typeface="Arial"/>
              </a:rPr>
              <a:t>Παράδειγμα: Αυθεντικές φωτογραφίες που χρησιμοποιεί κάποιος για να ισχυριστεί ότι δεν έγιναν καταστροφές σε μια πόλη μετά από κάποιο συμβάν, ενώ στην πραγματικότητα είχαν τραβηχτεί πριν από το συμβάν</a:t>
            </a:r>
          </a:p>
          <a:p>
            <a:pPr lvl="1"/>
            <a:r>
              <a:rPr lang="el-GR" sz="1100" b="0" i="0" u="none" strike="noStrike" cap="none" dirty="0">
                <a:solidFill>
                  <a:srgbClr val="000000"/>
                </a:solidFill>
                <a:effectLst/>
                <a:latin typeface="Arial"/>
                <a:ea typeface="Arial"/>
                <a:cs typeface="Arial"/>
                <a:sym typeface="Arial"/>
              </a:rPr>
              <a:t>Παράδειγμα: Αυθεντικό βίντεο που χρησιμοποιεί κάποιος για να ισχυριστεί ότι ένα άτομο ομολόγησε ότι διέπραξε κάποιο έγκλημα, ενώ στην πραγματικότητα εμφανίζεται κάποιο άλλο άτομο στο βίντεο</a:t>
            </a:r>
          </a:p>
          <a:p>
            <a:pPr lvl="1"/>
            <a:r>
              <a:rPr lang="el-GR" sz="1100" b="0" i="0" u="none" strike="noStrike" cap="none" dirty="0">
                <a:solidFill>
                  <a:srgbClr val="000000"/>
                </a:solidFill>
                <a:effectLst/>
                <a:latin typeface="Arial"/>
                <a:ea typeface="Arial"/>
                <a:cs typeface="Arial"/>
                <a:sym typeface="Arial"/>
              </a:rPr>
              <a:t>Παράδειγμα: Παρουσίαση ενός αυθεντικού αλλά παλιού κυβερνητικού διατάγματος ως ισχύοντος, όταν ένα νέο διάταγμα έρχεται σε αντίθεση με το παλιό</a:t>
            </a:r>
          </a:p>
          <a:p>
            <a:pPr marL="158750" indent="0">
              <a:buNone/>
            </a:pPr>
            <a:endParaRPr lang="en-US" dirty="0"/>
          </a:p>
        </p:txBody>
      </p:sp>
    </p:spTree>
    <p:extLst>
      <p:ext uri="{BB962C8B-B14F-4D97-AF65-F5344CB8AC3E}">
        <p14:creationId xmlns:p14="http://schemas.microsoft.com/office/powerpoint/2010/main" val="2274918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l-GR" sz="1100" b="1" i="0" u="none" strike="noStrike" cap="none" dirty="0">
                <a:solidFill>
                  <a:srgbClr val="000000"/>
                </a:solidFill>
                <a:effectLst/>
                <a:latin typeface="Arial"/>
                <a:ea typeface="Arial"/>
                <a:cs typeface="Arial"/>
                <a:sym typeface="Arial"/>
              </a:rPr>
              <a:t>2. ΤΡΟΠΟΠΟΙΗΜΕΝΟ</a:t>
            </a:r>
            <a:r>
              <a:rPr lang="el-GR" sz="1100" b="0" i="0" u="none" strike="noStrike" cap="none" dirty="0">
                <a:solidFill>
                  <a:srgbClr val="000000"/>
                </a:solidFill>
                <a:effectLst/>
                <a:latin typeface="Arial"/>
                <a:ea typeface="Arial"/>
                <a:cs typeface="Arial"/>
                <a:sym typeface="Arial"/>
              </a:rPr>
              <a:t>. Εικόνα, ηχητικό περιεχόμενο ή βίντεο που έχει υποστεί επεξεργασία ή κάποιας μορφής σύνθεση, εξαιρούμενων των προσαρμογών που έχουν γίνει για λόγους ευκρίνειας ή ποιότητας, με τρόπο που μπορεί να παραπλανήσει τους χρήστες. Ο ορισμός αυτός περιλαμβάνει τη συνένωση περιεχομένου αλλά όχι την αποσπασματική αναπαραγωγή μέσων ή τη χρήση μέσων εκτός πλαισίου. Μεταξύ άλλων, αυτό ισχύει για τα εξής:</a:t>
            </a:r>
          </a:p>
          <a:p>
            <a:r>
              <a:rPr lang="el-GR" sz="1100" b="0" i="0" u="none" strike="noStrike" cap="none" dirty="0">
                <a:solidFill>
                  <a:srgbClr val="000000"/>
                </a:solidFill>
                <a:effectLst/>
                <a:latin typeface="Arial"/>
                <a:ea typeface="Arial"/>
                <a:cs typeface="Arial"/>
                <a:sym typeface="Arial"/>
              </a:rPr>
              <a:t>Ηχητικό περιεχόμενο, βίντεο ή φωτογραφικό υλικό που είναι πλαστό, έχει παραποιηθεί ή έχει αλλάξει μορφή</a:t>
            </a:r>
          </a:p>
          <a:p>
            <a:pPr lvl="1"/>
            <a:r>
              <a:rPr lang="el-GR" sz="1100" b="0" i="0" u="none" strike="noStrike" cap="none" dirty="0">
                <a:solidFill>
                  <a:srgbClr val="000000"/>
                </a:solidFill>
                <a:effectLst/>
                <a:latin typeface="Arial"/>
                <a:ea typeface="Arial"/>
                <a:cs typeface="Arial"/>
                <a:sym typeface="Arial"/>
              </a:rPr>
              <a:t>Παράδειγμα: Η αλλαγή της ταχύτητας ενός βίντεο προκειμένου να παραποιηθεί η ομιλία του εμφανιζόμενου ατόμου με στόχο την παραπλάνηση του θεατή</a:t>
            </a:r>
          </a:p>
          <a:p>
            <a:pPr lvl="1"/>
            <a:r>
              <a:rPr lang="el-GR" sz="1100" b="0" i="0" u="none" strike="noStrike" cap="none" dirty="0">
                <a:solidFill>
                  <a:srgbClr val="000000"/>
                </a:solidFill>
                <a:effectLst/>
                <a:latin typeface="Arial"/>
                <a:ea typeface="Arial"/>
                <a:cs typeface="Arial"/>
                <a:sym typeface="Arial"/>
              </a:rPr>
              <a:t>Παράδειγμα: Η προσθήκη εικόνας σε μια αυθεντική φωτογραφία ώστε να εμφανίζεται κάτι που δεν έχει υπάρξει στην πραγματικότητα</a:t>
            </a:r>
          </a:p>
          <a:p>
            <a:r>
              <a:rPr lang="el-GR" sz="1100" b="0" i="0" u="none" strike="noStrike" cap="none" dirty="0">
                <a:solidFill>
                  <a:srgbClr val="000000"/>
                </a:solidFill>
                <a:effectLst/>
                <a:latin typeface="Arial"/>
                <a:ea typeface="Arial"/>
                <a:cs typeface="Arial"/>
                <a:sym typeface="Arial"/>
              </a:rPr>
              <a:t>Μέσα που έχουν υποστεί επεξεργασία με στόχο να παραλειφθούν τα λόγια κάποιου ή να αλλάξει η σειρά των λέξεων, ανατρέποντας τη σημασία της δήλωσης</a:t>
            </a:r>
          </a:p>
          <a:p>
            <a:pPr lvl="1"/>
            <a:r>
              <a:rPr lang="el-GR" sz="1100" b="0" i="0" u="none" strike="noStrike" cap="none" dirty="0">
                <a:solidFill>
                  <a:srgbClr val="000000"/>
                </a:solidFill>
                <a:effectLst/>
                <a:latin typeface="Arial"/>
                <a:ea typeface="Arial"/>
                <a:cs typeface="Arial"/>
                <a:sym typeface="Arial"/>
              </a:rPr>
              <a:t>Παράδειγμα: Αφαίρεση της λέξης "δεν" από τη δήλωση "Δεν θα κάνω το Χ"</a:t>
            </a:r>
          </a:p>
          <a:p>
            <a:pPr marL="158750" indent="0">
              <a:buNone/>
            </a:pPr>
            <a:endParaRPr lang="en-US" dirty="0"/>
          </a:p>
        </p:txBody>
      </p:sp>
    </p:spTree>
    <p:extLst>
      <p:ext uri="{BB962C8B-B14F-4D97-AF65-F5344CB8AC3E}">
        <p14:creationId xmlns:p14="http://schemas.microsoft.com/office/powerpoint/2010/main" val="2958833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l-GR" sz="1100" b="1" i="0" u="none" strike="noStrike" cap="none" dirty="0">
                <a:solidFill>
                  <a:srgbClr val="000000"/>
                </a:solidFill>
                <a:effectLst/>
                <a:latin typeface="Arial"/>
                <a:ea typeface="Arial"/>
                <a:cs typeface="Arial"/>
                <a:sym typeface="Arial"/>
              </a:rPr>
              <a:t>3. ΕΝ ΜΕΡΕΙ ΨΕΥΔΕΣ.</a:t>
            </a:r>
            <a:r>
              <a:rPr lang="el-GR" sz="1100" b="0" i="0" u="none" strike="noStrike" cap="none" dirty="0">
                <a:solidFill>
                  <a:srgbClr val="000000"/>
                </a:solidFill>
                <a:effectLst/>
                <a:latin typeface="Arial"/>
                <a:ea typeface="Arial"/>
                <a:cs typeface="Arial"/>
                <a:sym typeface="Arial"/>
              </a:rPr>
              <a:t> Περιεχόμενο με ορισμένες ανακρίβειες. Μεταξύ άλλων, αυτό ισχύει για τα εξής:</a:t>
            </a:r>
          </a:p>
          <a:p>
            <a:r>
              <a:rPr lang="el-GR" sz="1100" b="0" i="0" u="none" strike="noStrike" cap="none" dirty="0">
                <a:solidFill>
                  <a:srgbClr val="000000"/>
                </a:solidFill>
                <a:effectLst/>
                <a:latin typeface="Arial"/>
                <a:ea typeface="Arial"/>
                <a:cs typeface="Arial"/>
                <a:sym typeface="Arial"/>
              </a:rPr>
              <a:t>Ανακρίβειες ή λανθασμένοι υπολογισμοί όσον αφορά αριθμούς, ημερομηνίες και χρόνους που θα μπορούσαν να χρησιμοποιηθούν για την ερμηνεία πραγματικών γεγονότων ή πραγματικών δηλώσεων.</a:t>
            </a:r>
          </a:p>
          <a:p>
            <a:pPr lvl="1"/>
            <a:r>
              <a:rPr lang="el-GR" sz="1100" b="0" i="0" u="none" strike="noStrike" cap="none" dirty="0">
                <a:solidFill>
                  <a:srgbClr val="000000"/>
                </a:solidFill>
                <a:effectLst/>
                <a:latin typeface="Arial"/>
                <a:ea typeface="Arial"/>
                <a:cs typeface="Arial"/>
                <a:sym typeface="Arial"/>
              </a:rPr>
              <a:t>Παράδειγμα: Ανακριβής αναφορά του αριθμού των ατόμων που δήλωσαν συμμετοχή ή παρευρέθηκαν σε μια εκδήλωση</a:t>
            </a:r>
          </a:p>
          <a:p>
            <a:pPr lvl="1"/>
            <a:r>
              <a:rPr lang="el-GR" sz="1100" b="0" i="0" u="none" strike="noStrike" cap="none" dirty="0">
                <a:solidFill>
                  <a:srgbClr val="000000"/>
                </a:solidFill>
                <a:effectLst/>
                <a:latin typeface="Arial"/>
                <a:ea typeface="Arial"/>
                <a:cs typeface="Arial"/>
                <a:sym typeface="Arial"/>
              </a:rPr>
              <a:t>Παράδειγμα: Λανθασμένη εκτίμηση του κόστος ενός κρατικού προγράμματος</a:t>
            </a:r>
          </a:p>
          <a:p>
            <a:r>
              <a:rPr lang="el-GR" sz="1100" b="0" i="0" u="none" strike="noStrike" cap="none" dirty="0">
                <a:solidFill>
                  <a:srgbClr val="000000"/>
                </a:solidFill>
                <a:effectLst/>
                <a:latin typeface="Arial"/>
                <a:ea typeface="Arial"/>
                <a:cs typeface="Arial"/>
                <a:sym typeface="Arial"/>
              </a:rPr>
              <a:t>Ένας συνδυασμός αληθών και ψευδών βασικών ισχυρισμών, όπου δεν κυριαρχούν οι ψευδείς </a:t>
            </a:r>
            <a:r>
              <a:rPr lang="el-GR" sz="1100" b="0" i="0" u="none" strike="noStrike" cap="none" dirty="0" err="1">
                <a:solidFill>
                  <a:srgbClr val="000000"/>
                </a:solidFill>
                <a:effectLst/>
                <a:latin typeface="Arial"/>
                <a:ea typeface="Arial"/>
                <a:cs typeface="Arial"/>
                <a:sym typeface="Arial"/>
              </a:rPr>
              <a:t>ισχυρισμοίΠαράδειγμα</a:t>
            </a:r>
            <a:r>
              <a:rPr lang="el-GR" sz="1100" b="0" i="0" u="none" strike="noStrike" cap="none" dirty="0">
                <a:solidFill>
                  <a:srgbClr val="000000"/>
                </a:solidFill>
                <a:effectLst/>
                <a:latin typeface="Arial"/>
                <a:ea typeface="Arial"/>
                <a:cs typeface="Arial"/>
                <a:sym typeface="Arial"/>
              </a:rPr>
              <a:t>: Μια σειρά ισχυρισμών, εκ των οποίων κάποιοι είναι έγκυροι και κάποιοι είναι ψευδείς</a:t>
            </a:r>
          </a:p>
          <a:p>
            <a:pPr lvl="1"/>
            <a:r>
              <a:rPr lang="el-GR" sz="1100" b="0" i="0" u="none" strike="noStrike" cap="none" dirty="0">
                <a:solidFill>
                  <a:srgbClr val="000000"/>
                </a:solidFill>
                <a:effectLst/>
                <a:latin typeface="Arial"/>
                <a:ea typeface="Arial"/>
                <a:cs typeface="Arial"/>
                <a:sym typeface="Arial"/>
              </a:rPr>
              <a:t>Παράδειγμα: Βίντεο που περιέχει πολλούς βασικούς ισχυρισμούς, και έγκυρους και ψευδείς</a:t>
            </a:r>
          </a:p>
          <a:p>
            <a:r>
              <a:rPr lang="el-GR" sz="1100" b="0" i="0" u="none" strike="noStrike" cap="none" dirty="0">
                <a:solidFill>
                  <a:srgbClr val="000000"/>
                </a:solidFill>
                <a:effectLst/>
                <a:latin typeface="Arial"/>
                <a:ea typeface="Arial"/>
                <a:cs typeface="Arial"/>
                <a:sym typeface="Arial"/>
              </a:rPr>
              <a:t>Περιεχόμενο που παρουσιάζεται ως άποψη αλλά βασίζεται σε υποκείμενες ψευδείς πληροφορίες</a:t>
            </a:r>
          </a:p>
          <a:p>
            <a:pPr lvl="1"/>
            <a:r>
              <a:rPr lang="el-GR" sz="1100" b="0" i="0" u="none" strike="noStrike" cap="none" dirty="0">
                <a:solidFill>
                  <a:srgbClr val="000000"/>
                </a:solidFill>
                <a:effectLst/>
                <a:latin typeface="Arial"/>
                <a:ea typeface="Arial"/>
                <a:cs typeface="Arial"/>
                <a:sym typeface="Arial"/>
              </a:rPr>
              <a:t>Παράδειγμα: Υποστήριξη της αλλαγής κάποιας πολιτικής βάσει διαφόρων ισχυρισμών, εκ των οποίων κάποιοι είναι αποδεδειγμένα ψευδείς</a:t>
            </a:r>
          </a:p>
          <a:p>
            <a:pPr marL="158750" indent="0">
              <a:buNone/>
            </a:pPr>
            <a:endParaRPr lang="en-US" dirty="0"/>
          </a:p>
        </p:txBody>
      </p:sp>
    </p:spTree>
    <p:extLst>
      <p:ext uri="{BB962C8B-B14F-4D97-AF65-F5344CB8AC3E}">
        <p14:creationId xmlns:p14="http://schemas.microsoft.com/office/powerpoint/2010/main" val="2706920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l-GR" sz="1100" b="1" i="0" u="none" strike="noStrike" cap="none" dirty="0">
                <a:solidFill>
                  <a:srgbClr val="000000"/>
                </a:solidFill>
                <a:effectLst/>
                <a:latin typeface="Arial"/>
                <a:ea typeface="Arial"/>
                <a:cs typeface="Arial"/>
                <a:sym typeface="Arial"/>
              </a:rPr>
              <a:t>4. ΛΕΙΠΕΙ ΘΕΜΑΤΙΚΟ ΠΕΡΙΕΧΟΜΕΝΟ.</a:t>
            </a:r>
            <a:r>
              <a:rPr lang="el-GR" sz="1100" b="0" i="0" u="none" strike="noStrike" cap="none" dirty="0">
                <a:solidFill>
                  <a:srgbClr val="000000"/>
                </a:solidFill>
                <a:effectLst/>
                <a:latin typeface="Arial"/>
                <a:ea typeface="Arial"/>
                <a:cs typeface="Arial"/>
                <a:sym typeface="Arial"/>
              </a:rPr>
              <a:t> Περιεχόμενο που μπορεί να παραπλανήσει αν παρέχεται εκτός πλαισίου. Μεταξύ άλλων, αυτό ισχύει για τα εξής:</a:t>
            </a:r>
          </a:p>
          <a:p>
            <a:r>
              <a:rPr lang="el-GR" sz="1100" b="0" i="0" u="none" strike="noStrike" cap="none" dirty="0">
                <a:solidFill>
                  <a:srgbClr val="000000"/>
                </a:solidFill>
                <a:effectLst/>
                <a:latin typeface="Arial"/>
                <a:ea typeface="Arial"/>
                <a:cs typeface="Arial"/>
                <a:sym typeface="Arial"/>
              </a:rPr>
              <a:t>Κλιπ από αυθεντικό βίντεο ή ηχητικό περιεχόμενο ή κομμένα μέρη αυθεντικών φωτογραφιών που δεν προσφέρουν πλέον την πλήρη εικόνα του πρωτότυπου περιεχομένου, χωρίς όμως να έχουν υποστεί κάποια άλλη επεξεργασία ή αλλοίωση. </a:t>
            </a:r>
          </a:p>
          <a:p>
            <a:pPr lvl="1"/>
            <a:r>
              <a:rPr lang="el-GR" sz="1100" b="0" i="0" u="none" strike="noStrike" cap="none" dirty="0">
                <a:solidFill>
                  <a:srgbClr val="000000"/>
                </a:solidFill>
                <a:effectLst/>
                <a:latin typeface="Arial"/>
                <a:ea typeface="Arial"/>
                <a:cs typeface="Arial"/>
                <a:sym typeface="Arial"/>
              </a:rPr>
              <a:t>Παράδειγμα: Κομμένο βίντεο κλιπ από τη δήλωση "Θα υποστηρίξω αυτόν τον υποψήφιο αν...", ώστε να περιλαμβάνει μόνο τη φράση "Θα υποστηρίξω αυτόν τον υποψήφιο"</a:t>
            </a:r>
          </a:p>
          <a:p>
            <a:r>
              <a:rPr lang="el-GR" sz="1100" b="0" i="0" u="none" strike="noStrike" cap="none" dirty="0">
                <a:solidFill>
                  <a:srgbClr val="000000"/>
                </a:solidFill>
                <a:effectLst/>
                <a:latin typeface="Arial"/>
                <a:ea typeface="Arial"/>
                <a:cs typeface="Arial"/>
                <a:sym typeface="Arial"/>
              </a:rPr>
              <a:t>Μέσα που έχουν υποστεί επεξεργασία με στόχο να παραλειφθούν τα λόγια κάποιου ή να αλλάξει η σειρά των λέξεων, αλλάζοντας, αλλά όχι ανατρέποντας, το νόημα της δήλωσης.</a:t>
            </a:r>
          </a:p>
          <a:p>
            <a:pPr lvl="1"/>
            <a:r>
              <a:rPr lang="el-GR" sz="1100" b="0" i="0" u="none" strike="noStrike" cap="none" dirty="0">
                <a:solidFill>
                  <a:srgbClr val="000000"/>
                </a:solidFill>
                <a:effectLst/>
                <a:latin typeface="Arial"/>
                <a:ea typeface="Arial"/>
                <a:cs typeface="Arial"/>
                <a:sym typeface="Arial"/>
              </a:rPr>
              <a:t>Παράδειγμα: Επεξεργασία ηχητικού κλιπ με τη δήλωση "ο Χ είναι υπεύθυνος για τον εσφαλμένο χειρισμό αυτού του καταστροφικού γεγονότος και την επακόλουθη μη αποτελεσματική αντιμετώπιση που οδήγησε στον θάνατο πολλών ανθρώπων", ώστε να φαίνεται ότι δηλώθηκε το εξής: "ο Χ είναι υπεύθυνος για τον θάνατο πολλών ανθρώπων"</a:t>
            </a:r>
          </a:p>
          <a:p>
            <a:r>
              <a:rPr lang="el-GR" sz="1100" b="0" i="0" u="none" strike="noStrike" cap="none" dirty="0">
                <a:solidFill>
                  <a:srgbClr val="000000"/>
                </a:solidFill>
                <a:effectLst/>
                <a:latin typeface="Arial"/>
                <a:ea typeface="Arial"/>
                <a:cs typeface="Arial"/>
                <a:sym typeface="Arial"/>
              </a:rPr>
              <a:t>Υπερβολές που είναι στην πραγματικότητα ψευδείς αλλά βασίζονται σε πραγματικά γεγονότα ή πραγματικές δηλώσεις. </a:t>
            </a:r>
          </a:p>
          <a:p>
            <a:pPr lvl="1"/>
            <a:r>
              <a:rPr lang="el-GR" sz="1100" b="0" i="0" u="none" strike="noStrike" cap="none" dirty="0">
                <a:solidFill>
                  <a:srgbClr val="000000"/>
                </a:solidFill>
                <a:effectLst/>
                <a:latin typeface="Arial"/>
                <a:ea typeface="Arial"/>
                <a:cs typeface="Arial"/>
                <a:sym typeface="Arial"/>
              </a:rPr>
              <a:t>Παράδειγμα: Ο ισχυρισμός ότι η χρηματοδότηση ενός κρατικού προγράμματος έχει εξαντληθεί, ενώ στην πραγματικότητα έχει μειωθεί σημαντικά χωρίς να καταργηθεί</a:t>
            </a:r>
          </a:p>
          <a:p>
            <a:r>
              <a:rPr lang="el-GR" sz="1100" b="0" i="0" u="none" strike="noStrike" cap="none" dirty="0">
                <a:solidFill>
                  <a:srgbClr val="000000"/>
                </a:solidFill>
                <a:effectLst/>
                <a:latin typeface="Arial"/>
                <a:ea typeface="Arial"/>
                <a:cs typeface="Arial"/>
                <a:sym typeface="Arial"/>
              </a:rPr>
              <a:t>Περιεχόμενο που παρουσιάζει ένα συμπέρασμα το οποίο δεν υποστηρίζεται από τα σχετικά στοιχεία </a:t>
            </a:r>
          </a:p>
          <a:p>
            <a:pPr lvl="1"/>
            <a:r>
              <a:rPr lang="el-GR" sz="1100" b="0" i="0" u="none" strike="noStrike" cap="none" dirty="0">
                <a:solidFill>
                  <a:srgbClr val="000000"/>
                </a:solidFill>
                <a:effectLst/>
                <a:latin typeface="Arial"/>
                <a:ea typeface="Arial"/>
                <a:cs typeface="Arial"/>
                <a:sym typeface="Arial"/>
              </a:rPr>
              <a:t>Παράδειγμα: Ο ισχυρισμός ότι μια τοπική πολιτική ήταν η άμεση αιτία για την αύξηση των αστέγων μιας πόλης, ενώ υπάρχουν στοιχεία που αποδεικνύουν ότι η πολιτική αυτή είναι ένας μόνο παράγοντας μεταξύ πολλών άλλων αιτιών</a:t>
            </a:r>
          </a:p>
          <a:p>
            <a:r>
              <a:rPr lang="el-GR" sz="1100" b="0" i="0" u="none" strike="noStrike" cap="none" dirty="0">
                <a:solidFill>
                  <a:srgbClr val="000000"/>
                </a:solidFill>
                <a:effectLst/>
                <a:latin typeface="Arial"/>
                <a:ea typeface="Arial"/>
                <a:cs typeface="Arial"/>
                <a:sym typeface="Arial"/>
              </a:rPr>
              <a:t>Ισχυρισμοί που παρουσιάζονται ως γεγονότα οι οποίοι είναι εύλογοι αλλά δεν αποδεικνύονται</a:t>
            </a:r>
          </a:p>
          <a:p>
            <a:pPr lvl="1"/>
            <a:r>
              <a:rPr lang="el-GR" sz="1100" b="0" i="0" u="none" strike="noStrike" cap="none" dirty="0">
                <a:solidFill>
                  <a:srgbClr val="000000"/>
                </a:solidFill>
                <a:effectLst/>
                <a:latin typeface="Arial"/>
                <a:ea typeface="Arial"/>
                <a:cs typeface="Arial"/>
                <a:sym typeface="Arial"/>
              </a:rPr>
              <a:t>Παράδειγμα: Ο ισχυρισμός ότι ένα καταναλωτικό προϊόν είναι ασφαλές πριν υποβληθεί σε έλεγχο ασφάλειας</a:t>
            </a:r>
          </a:p>
          <a:p>
            <a:pPr marL="158750" indent="0">
              <a:buNone/>
            </a:pPr>
            <a:endParaRPr lang="en-US" dirty="0"/>
          </a:p>
        </p:txBody>
      </p:sp>
    </p:spTree>
    <p:extLst>
      <p:ext uri="{BB962C8B-B14F-4D97-AF65-F5344CB8AC3E}">
        <p14:creationId xmlns:p14="http://schemas.microsoft.com/office/powerpoint/2010/main" val="2551292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3344462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2671960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17" name="Google Shape;17;p2"/>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endParaRPr/>
          </a:p>
        </p:txBody>
      </p:sp>
      <p:sp>
        <p:nvSpPr>
          <p:cNvPr id="18" name="Google Shape;18;p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1"/>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 name="Google Shape;76;p11"/>
          <p:cNvSpPr txBox="1">
            <a:spLocks noGrp="1"/>
          </p:cNvSpPr>
          <p:nvPr>
            <p:ph type="title" hasCustomPrompt="1"/>
          </p:nvPr>
        </p:nvSpPr>
        <p:spPr>
          <a:xfrm>
            <a:off x="311700" y="1256050"/>
            <a:ext cx="8520600" cy="20307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a:spLocks noGrp="1"/>
          </p:cNvSpPr>
          <p:nvPr>
            <p:ph type="body" idx="1"/>
          </p:nvPr>
        </p:nvSpPr>
        <p:spPr>
          <a:xfrm>
            <a:off x="311700" y="3369225"/>
            <a:ext cx="8520600" cy="12819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1600"/>
              </a:spcBef>
              <a:spcAft>
                <a:spcPts val="0"/>
              </a:spcAft>
              <a:buClr>
                <a:schemeClr val="lt1"/>
              </a:buClr>
              <a:buSzPts val="1400"/>
              <a:buChar char="○"/>
              <a:defRPr>
                <a:solidFill>
                  <a:schemeClr val="lt1"/>
                </a:solidFill>
              </a:defRPr>
            </a:lvl2pPr>
            <a:lvl3pPr marL="1371600" lvl="2" indent="-317500" algn="ctr">
              <a:spcBef>
                <a:spcPts val="1600"/>
              </a:spcBef>
              <a:spcAft>
                <a:spcPts val="0"/>
              </a:spcAft>
              <a:buClr>
                <a:schemeClr val="lt1"/>
              </a:buClr>
              <a:buSzPts val="1400"/>
              <a:buChar char="■"/>
              <a:defRPr>
                <a:solidFill>
                  <a:schemeClr val="lt1"/>
                </a:solidFill>
              </a:defRPr>
            </a:lvl3pPr>
            <a:lvl4pPr marL="1828800" lvl="3" indent="-317500" algn="ctr">
              <a:spcBef>
                <a:spcPts val="1600"/>
              </a:spcBef>
              <a:spcAft>
                <a:spcPts val="0"/>
              </a:spcAft>
              <a:buClr>
                <a:schemeClr val="lt1"/>
              </a:buClr>
              <a:buSzPts val="1400"/>
              <a:buChar char="●"/>
              <a:defRPr>
                <a:solidFill>
                  <a:schemeClr val="lt1"/>
                </a:solidFill>
              </a:defRPr>
            </a:lvl4pPr>
            <a:lvl5pPr marL="2286000" lvl="4" indent="-317500" algn="ctr">
              <a:spcBef>
                <a:spcPts val="1600"/>
              </a:spcBef>
              <a:spcAft>
                <a:spcPts val="0"/>
              </a:spcAft>
              <a:buClr>
                <a:schemeClr val="lt1"/>
              </a:buClr>
              <a:buSzPts val="1400"/>
              <a:buChar char="○"/>
              <a:defRPr>
                <a:solidFill>
                  <a:schemeClr val="lt1"/>
                </a:solidFill>
              </a:defRPr>
            </a:lvl5pPr>
            <a:lvl6pPr marL="2743200" lvl="5" indent="-317500" algn="ctr">
              <a:spcBef>
                <a:spcPts val="1600"/>
              </a:spcBef>
              <a:spcAft>
                <a:spcPts val="0"/>
              </a:spcAft>
              <a:buClr>
                <a:schemeClr val="lt1"/>
              </a:buClr>
              <a:buSzPts val="1400"/>
              <a:buChar char="■"/>
              <a:defRPr>
                <a:solidFill>
                  <a:schemeClr val="lt1"/>
                </a:solidFill>
              </a:defRPr>
            </a:lvl6pPr>
            <a:lvl7pPr marL="3200400" lvl="6" indent="-317500" algn="ctr">
              <a:spcBef>
                <a:spcPts val="1600"/>
              </a:spcBef>
              <a:spcAft>
                <a:spcPts val="0"/>
              </a:spcAft>
              <a:buClr>
                <a:schemeClr val="lt1"/>
              </a:buClr>
              <a:buSzPts val="1400"/>
              <a:buChar char="●"/>
              <a:defRPr>
                <a:solidFill>
                  <a:schemeClr val="lt1"/>
                </a:solidFill>
              </a:defRPr>
            </a:lvl7pPr>
            <a:lvl8pPr marL="3657600" lvl="7" indent="-317500" algn="ctr">
              <a:spcBef>
                <a:spcPts val="1600"/>
              </a:spcBef>
              <a:spcAft>
                <a:spcPts val="0"/>
              </a:spcAft>
              <a:buClr>
                <a:schemeClr val="lt1"/>
              </a:buClr>
              <a:buSzPts val="1400"/>
              <a:buChar char="○"/>
              <a:defRPr>
                <a:solidFill>
                  <a:schemeClr val="lt1"/>
                </a:solidFill>
              </a:defRPr>
            </a:lvl8pPr>
            <a:lvl9pPr marL="4114800" lvl="8" indent="-317500" algn="ctr">
              <a:spcBef>
                <a:spcPts val="1600"/>
              </a:spcBef>
              <a:spcAft>
                <a:spcPts val="1600"/>
              </a:spcAft>
              <a:buClr>
                <a:schemeClr val="lt1"/>
              </a:buClr>
              <a:buSzPts val="1400"/>
              <a:buChar char="■"/>
              <a:defRPr>
                <a:solidFill>
                  <a:schemeClr val="lt1"/>
                </a:solidFill>
              </a:defRPr>
            </a:lvl9pPr>
          </a:lstStyle>
          <a:p>
            <a:endParaRPr/>
          </a:p>
        </p:txBody>
      </p:sp>
      <p:sp>
        <p:nvSpPr>
          <p:cNvPr id="78" name="Google Shape;78;p11"/>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9"/>
        <p:cNvGrpSpPr/>
        <p:nvPr/>
      </p:nvGrpSpPr>
      <p:grpSpPr>
        <a:xfrm>
          <a:off x="0" y="0"/>
          <a:ext cx="0" cy="0"/>
          <a:chOff x="0" y="0"/>
          <a:chExt cx="0" cy="0"/>
        </a:xfrm>
      </p:grpSpPr>
      <p:sp>
        <p:nvSpPr>
          <p:cNvPr id="80" name="Google Shape;80;p1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3"/>
          <p:cNvSpPr txBox="1">
            <a:spLocks noGrp="1"/>
          </p:cNvSpPr>
          <p:nvPr>
            <p:ph type="title"/>
          </p:nvPr>
        </p:nvSpPr>
        <p:spPr>
          <a:xfrm>
            <a:off x="598100" y="2152347"/>
            <a:ext cx="8222100" cy="838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27" name="Google Shape;27;p3"/>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
            <p:cNvSpPr/>
            <p:nvPr/>
          </p:nvSpPr>
          <p:spPr>
            <a:xfrm>
              <a:off x="7170274" y="3903669"/>
              <a:ext cx="989100" cy="987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6" name="Google Shape;36;p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37" name="Google Shape;37;p4"/>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0" name="Google Shape;40;p5"/>
          <p:cNvSpPr txBox="1">
            <a:spLocks noGrp="1"/>
          </p:cNvSpPr>
          <p:nvPr>
            <p:ph type="body" idx="1"/>
          </p:nvPr>
        </p:nvSpPr>
        <p:spPr>
          <a:xfrm>
            <a:off x="311700" y="1229975"/>
            <a:ext cx="3999900" cy="3339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1" name="Google Shape;41;p5"/>
          <p:cNvSpPr txBox="1">
            <a:spLocks noGrp="1"/>
          </p:cNvSpPr>
          <p:nvPr>
            <p:ph type="body" idx="2"/>
          </p:nvPr>
        </p:nvSpPr>
        <p:spPr>
          <a:xfrm>
            <a:off x="4832400" y="1229975"/>
            <a:ext cx="3999900" cy="3339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2" name="Google Shape;42;p5"/>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5" name="Google Shape;45;p6"/>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8" name="Google Shape;48;p7"/>
          <p:cNvSpPr txBox="1">
            <a:spLocks noGrp="1"/>
          </p:cNvSpPr>
          <p:nvPr>
            <p:ph type="body" idx="1"/>
          </p:nvPr>
        </p:nvSpPr>
        <p:spPr>
          <a:xfrm>
            <a:off x="311700" y="1465804"/>
            <a:ext cx="2808000" cy="31032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9" name="Google Shape;49;p7"/>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8"/>
            <p:cNvSpPr/>
            <p:nvPr/>
          </p:nvSpPr>
          <p:spPr>
            <a:xfrm rot="10800000" flipH="1">
              <a:off x="7113588" y="107"/>
              <a:ext cx="1015200" cy="1015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 name="Google Shape;57;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58" name="Google Shape;58;p8"/>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1" name="Google Shape;6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2" name="Google Shape;62;p9"/>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63" name="Google Shape;63;p9"/>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4" name="Google Shape;6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65" name="Google Shape;65;p9"/>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68" name="Google Shape;68;p10"/>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eometr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10000"/>
            <a:ext cx="8520600" cy="6078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229875"/>
            <a:ext cx="8520600" cy="3339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60431" y="4651190"/>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l"/>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Uvbz5mj6E00"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3"/>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GR" dirty="0"/>
              <a:t>Αναζήτηση στο διαδίκτυο</a:t>
            </a:r>
            <a:endParaRPr dirty="0"/>
          </a:p>
        </p:txBody>
      </p:sp>
      <p:sp>
        <p:nvSpPr>
          <p:cNvPr id="86" name="Google Shape;86;p13"/>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GR" dirty="0"/>
              <a:t>Ειδήσεις</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CD5F16BA-D977-4623-9284-AB0A4CBCE2E7}"/>
              </a:ext>
            </a:extLst>
          </p:cNvPr>
          <p:cNvPicPr>
            <a:picLocks noChangeAspect="1"/>
          </p:cNvPicPr>
          <p:nvPr/>
        </p:nvPicPr>
        <p:blipFill>
          <a:blip r:embed="rId2"/>
          <a:stretch>
            <a:fillRect/>
          </a:stretch>
        </p:blipFill>
        <p:spPr>
          <a:xfrm>
            <a:off x="1722783" y="1326989"/>
            <a:ext cx="5449866" cy="3241885"/>
          </a:xfrm>
          <a:prstGeom prst="rect">
            <a:avLst/>
          </a:prstGeom>
        </p:spPr>
      </p:pic>
      <p:sp>
        <p:nvSpPr>
          <p:cNvPr id="5" name="Βέλος: Δεξιό 4">
            <a:extLst>
              <a:ext uri="{FF2B5EF4-FFF2-40B4-BE49-F238E27FC236}">
                <a16:creationId xmlns:a16="http://schemas.microsoft.com/office/drawing/2014/main" id="{927A6047-703A-46AF-9DB9-F4175904EFCF}"/>
              </a:ext>
            </a:extLst>
          </p:cNvPr>
          <p:cNvSpPr/>
          <p:nvPr/>
        </p:nvSpPr>
        <p:spPr>
          <a:xfrm>
            <a:off x="1815637" y="1745973"/>
            <a:ext cx="1358348" cy="298174"/>
          </a:xfrm>
          <a:prstGeom prst="right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 name="Google Shape;91;p14">
            <a:extLst>
              <a:ext uri="{FF2B5EF4-FFF2-40B4-BE49-F238E27FC236}">
                <a16:creationId xmlns:a16="http://schemas.microsoft.com/office/drawing/2014/main" id="{64D6E322-5E40-4876-B5F6-0F19F1890B66}"/>
              </a:ext>
            </a:extLst>
          </p:cNvPr>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lvl="0"/>
            <a:r>
              <a:rPr lang="el-GR" dirty="0"/>
              <a:t>Αναζήτηση στο διαδίκτυο - ειδήσεις</a:t>
            </a:r>
            <a:endParaRPr dirty="0"/>
          </a:p>
        </p:txBody>
      </p:sp>
    </p:spTree>
    <p:extLst>
      <p:ext uri="{BB962C8B-B14F-4D97-AF65-F5344CB8AC3E}">
        <p14:creationId xmlns:p14="http://schemas.microsoft.com/office/powerpoint/2010/main" val="3415431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8CA0DDBA-FBC9-4368-B596-4650CE0B007C}"/>
              </a:ext>
            </a:extLst>
          </p:cNvPr>
          <p:cNvPicPr>
            <a:picLocks noChangeAspect="1"/>
          </p:cNvPicPr>
          <p:nvPr/>
        </p:nvPicPr>
        <p:blipFill>
          <a:blip r:embed="rId2"/>
          <a:stretch>
            <a:fillRect/>
          </a:stretch>
        </p:blipFill>
        <p:spPr>
          <a:xfrm>
            <a:off x="0" y="1053276"/>
            <a:ext cx="9144000" cy="3036948"/>
          </a:xfrm>
          <a:prstGeom prst="rect">
            <a:avLst/>
          </a:prstGeom>
        </p:spPr>
      </p:pic>
      <p:sp>
        <p:nvSpPr>
          <p:cNvPr id="5" name="Google Shape;91;p14">
            <a:extLst>
              <a:ext uri="{FF2B5EF4-FFF2-40B4-BE49-F238E27FC236}">
                <a16:creationId xmlns:a16="http://schemas.microsoft.com/office/drawing/2014/main" id="{A861B55D-3B22-4A89-BDC1-B456958E615E}"/>
              </a:ext>
            </a:extLst>
          </p:cNvPr>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lvl="0"/>
            <a:r>
              <a:rPr lang="el-GR" dirty="0"/>
              <a:t>Αναζήτηση στο διαδίκτυο - ειδήσεις</a:t>
            </a:r>
            <a:endParaRPr dirty="0"/>
          </a:p>
        </p:txBody>
      </p:sp>
      <p:sp>
        <p:nvSpPr>
          <p:cNvPr id="6" name="Ορθογώνιο 5">
            <a:extLst>
              <a:ext uri="{FF2B5EF4-FFF2-40B4-BE49-F238E27FC236}">
                <a16:creationId xmlns:a16="http://schemas.microsoft.com/office/drawing/2014/main" id="{743135F3-40E9-45C6-B362-6825EDB83FAA}"/>
              </a:ext>
            </a:extLst>
          </p:cNvPr>
          <p:cNvSpPr/>
          <p:nvPr/>
        </p:nvSpPr>
        <p:spPr>
          <a:xfrm>
            <a:off x="6255026" y="1941443"/>
            <a:ext cx="2511287" cy="217998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7676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91;p14">
            <a:extLst>
              <a:ext uri="{FF2B5EF4-FFF2-40B4-BE49-F238E27FC236}">
                <a16:creationId xmlns:a16="http://schemas.microsoft.com/office/drawing/2014/main" id="{A861B55D-3B22-4A89-BDC1-B456958E615E}"/>
              </a:ext>
            </a:extLst>
          </p:cNvPr>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lvl="0"/>
            <a:r>
              <a:rPr lang="el-GR" dirty="0"/>
              <a:t>Αναζήτηση στο διαδίκτυο - ειδήσεις</a:t>
            </a:r>
            <a:endParaRPr dirty="0"/>
          </a:p>
        </p:txBody>
      </p:sp>
      <p:pic>
        <p:nvPicPr>
          <p:cNvPr id="2" name="Εικόνα 1">
            <a:extLst>
              <a:ext uri="{FF2B5EF4-FFF2-40B4-BE49-F238E27FC236}">
                <a16:creationId xmlns:a16="http://schemas.microsoft.com/office/drawing/2014/main" id="{408BE210-499A-4A67-8A42-6D67AFC530F8}"/>
              </a:ext>
            </a:extLst>
          </p:cNvPr>
          <p:cNvPicPr>
            <a:picLocks noChangeAspect="1"/>
          </p:cNvPicPr>
          <p:nvPr/>
        </p:nvPicPr>
        <p:blipFill>
          <a:blip r:embed="rId2"/>
          <a:stretch>
            <a:fillRect/>
          </a:stretch>
        </p:blipFill>
        <p:spPr>
          <a:xfrm>
            <a:off x="1004455" y="1541403"/>
            <a:ext cx="6951568" cy="2580023"/>
          </a:xfrm>
          <a:prstGeom prst="rect">
            <a:avLst/>
          </a:prstGeom>
        </p:spPr>
      </p:pic>
      <p:sp>
        <p:nvSpPr>
          <p:cNvPr id="7" name="Ορθογώνιο 6">
            <a:extLst>
              <a:ext uri="{FF2B5EF4-FFF2-40B4-BE49-F238E27FC236}">
                <a16:creationId xmlns:a16="http://schemas.microsoft.com/office/drawing/2014/main" id="{DBCE48BF-3FCD-4591-8C81-81DE06E45AFA}"/>
              </a:ext>
            </a:extLst>
          </p:cNvPr>
          <p:cNvSpPr/>
          <p:nvPr/>
        </p:nvSpPr>
        <p:spPr>
          <a:xfrm>
            <a:off x="2403764" y="2680854"/>
            <a:ext cx="2168236" cy="56803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Ορθογώνιο 7">
            <a:extLst>
              <a:ext uri="{FF2B5EF4-FFF2-40B4-BE49-F238E27FC236}">
                <a16:creationId xmlns:a16="http://schemas.microsoft.com/office/drawing/2014/main" id="{5E53E01F-8165-4E71-97EC-195B5B67387D}"/>
              </a:ext>
            </a:extLst>
          </p:cNvPr>
          <p:cNvSpPr/>
          <p:nvPr/>
        </p:nvSpPr>
        <p:spPr>
          <a:xfrm>
            <a:off x="7162800" y="2085109"/>
            <a:ext cx="623456" cy="26496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5020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Εικόνα 2">
            <a:extLst>
              <a:ext uri="{FF2B5EF4-FFF2-40B4-BE49-F238E27FC236}">
                <a16:creationId xmlns:a16="http://schemas.microsoft.com/office/drawing/2014/main" id="{0608C884-0A6F-4993-8DB0-E2836E6204BC}"/>
              </a:ext>
            </a:extLst>
          </p:cNvPr>
          <p:cNvPicPr>
            <a:picLocks noChangeAspect="1"/>
          </p:cNvPicPr>
          <p:nvPr/>
        </p:nvPicPr>
        <p:blipFill>
          <a:blip r:embed="rId2"/>
          <a:stretch>
            <a:fillRect/>
          </a:stretch>
        </p:blipFill>
        <p:spPr>
          <a:xfrm>
            <a:off x="1533502" y="1243379"/>
            <a:ext cx="6076995" cy="3100089"/>
          </a:xfrm>
          <a:prstGeom prst="rect">
            <a:avLst/>
          </a:prstGeom>
        </p:spPr>
      </p:pic>
      <p:sp>
        <p:nvSpPr>
          <p:cNvPr id="5" name="Google Shape;91;p14">
            <a:extLst>
              <a:ext uri="{FF2B5EF4-FFF2-40B4-BE49-F238E27FC236}">
                <a16:creationId xmlns:a16="http://schemas.microsoft.com/office/drawing/2014/main" id="{A861B55D-3B22-4A89-BDC1-B456958E615E}"/>
              </a:ext>
            </a:extLst>
          </p:cNvPr>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lvl="0"/>
            <a:r>
              <a:rPr lang="el-GR" dirty="0"/>
              <a:t>Αναζήτηση στο διαδίκτυο - ειδήσεις</a:t>
            </a:r>
            <a:endParaRPr dirty="0"/>
          </a:p>
        </p:txBody>
      </p:sp>
      <p:sp>
        <p:nvSpPr>
          <p:cNvPr id="7" name="Ορθογώνιο 6">
            <a:extLst>
              <a:ext uri="{FF2B5EF4-FFF2-40B4-BE49-F238E27FC236}">
                <a16:creationId xmlns:a16="http://schemas.microsoft.com/office/drawing/2014/main" id="{DBCE48BF-3FCD-4591-8C81-81DE06E45AFA}"/>
              </a:ext>
            </a:extLst>
          </p:cNvPr>
          <p:cNvSpPr/>
          <p:nvPr/>
        </p:nvSpPr>
        <p:spPr>
          <a:xfrm>
            <a:off x="3865418" y="2140527"/>
            <a:ext cx="1572491" cy="1932709"/>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Ορθογώνιο 7">
            <a:extLst>
              <a:ext uri="{FF2B5EF4-FFF2-40B4-BE49-F238E27FC236}">
                <a16:creationId xmlns:a16="http://schemas.microsoft.com/office/drawing/2014/main" id="{5E53E01F-8165-4E71-97EC-195B5B67387D}"/>
              </a:ext>
            </a:extLst>
          </p:cNvPr>
          <p:cNvSpPr/>
          <p:nvPr/>
        </p:nvSpPr>
        <p:spPr>
          <a:xfrm>
            <a:off x="6987041" y="1752599"/>
            <a:ext cx="623456" cy="26496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0493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a16="http://schemas.microsoft.com/office/drawing/2014/main" id="{7417C824-5779-43E0-9D4E-5827039A8A57}"/>
              </a:ext>
            </a:extLst>
          </p:cNvPr>
          <p:cNvPicPr>
            <a:picLocks noChangeAspect="1"/>
          </p:cNvPicPr>
          <p:nvPr/>
        </p:nvPicPr>
        <p:blipFill>
          <a:blip r:embed="rId2"/>
          <a:stretch>
            <a:fillRect/>
          </a:stretch>
        </p:blipFill>
        <p:spPr>
          <a:xfrm>
            <a:off x="1197110" y="1352548"/>
            <a:ext cx="6506018" cy="1864266"/>
          </a:xfrm>
          <a:prstGeom prst="rect">
            <a:avLst/>
          </a:prstGeom>
        </p:spPr>
      </p:pic>
      <p:sp>
        <p:nvSpPr>
          <p:cNvPr id="5" name="Google Shape;91;p14">
            <a:extLst>
              <a:ext uri="{FF2B5EF4-FFF2-40B4-BE49-F238E27FC236}">
                <a16:creationId xmlns:a16="http://schemas.microsoft.com/office/drawing/2014/main" id="{A861B55D-3B22-4A89-BDC1-B456958E615E}"/>
              </a:ext>
            </a:extLst>
          </p:cNvPr>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lvl="0"/>
            <a:r>
              <a:rPr lang="el-GR" dirty="0"/>
              <a:t>Αναζήτηση στο διαδίκτυο - ειδήσεις</a:t>
            </a:r>
            <a:endParaRPr dirty="0"/>
          </a:p>
        </p:txBody>
      </p:sp>
      <p:sp>
        <p:nvSpPr>
          <p:cNvPr id="7" name="Ορθογώνιο 6">
            <a:extLst>
              <a:ext uri="{FF2B5EF4-FFF2-40B4-BE49-F238E27FC236}">
                <a16:creationId xmlns:a16="http://schemas.microsoft.com/office/drawing/2014/main" id="{DBCE48BF-3FCD-4591-8C81-81DE06E45AFA}"/>
              </a:ext>
            </a:extLst>
          </p:cNvPr>
          <p:cNvSpPr/>
          <p:nvPr/>
        </p:nvSpPr>
        <p:spPr>
          <a:xfrm>
            <a:off x="4301836" y="2479964"/>
            <a:ext cx="1295400" cy="52647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Ορθογώνιο 7">
            <a:extLst>
              <a:ext uri="{FF2B5EF4-FFF2-40B4-BE49-F238E27FC236}">
                <a16:creationId xmlns:a16="http://schemas.microsoft.com/office/drawing/2014/main" id="{5E53E01F-8165-4E71-97EC-195B5B67387D}"/>
              </a:ext>
            </a:extLst>
          </p:cNvPr>
          <p:cNvSpPr/>
          <p:nvPr/>
        </p:nvSpPr>
        <p:spPr>
          <a:xfrm>
            <a:off x="6869277" y="1925781"/>
            <a:ext cx="623456" cy="26496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0629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E1423E-E60F-48D2-B133-4A6130F0B6E9}"/>
              </a:ext>
            </a:extLst>
          </p:cNvPr>
          <p:cNvSpPr>
            <a:spLocks noGrp="1"/>
          </p:cNvSpPr>
          <p:nvPr>
            <p:ph type="title"/>
          </p:nvPr>
        </p:nvSpPr>
        <p:spPr/>
        <p:txBody>
          <a:bodyPr/>
          <a:lstStyle/>
          <a:p>
            <a:r>
              <a:rPr lang="en-US" dirty="0"/>
              <a:t>hoaxes</a:t>
            </a:r>
          </a:p>
        </p:txBody>
      </p:sp>
      <p:sp>
        <p:nvSpPr>
          <p:cNvPr id="3" name="Θέση κειμένου 2">
            <a:extLst>
              <a:ext uri="{FF2B5EF4-FFF2-40B4-BE49-F238E27FC236}">
                <a16:creationId xmlns:a16="http://schemas.microsoft.com/office/drawing/2014/main" id="{CF60A634-7B20-4D09-BBCE-2199476CC8F1}"/>
              </a:ext>
            </a:extLst>
          </p:cNvPr>
          <p:cNvSpPr>
            <a:spLocks noGrp="1"/>
          </p:cNvSpPr>
          <p:nvPr>
            <p:ph type="body" idx="1"/>
          </p:nvPr>
        </p:nvSpPr>
        <p:spPr/>
        <p:txBody>
          <a:bodyPr/>
          <a:lstStyle/>
          <a:p>
            <a:r>
              <a:rPr lang="en-US" dirty="0"/>
              <a:t>https://www.youtube.com/watch?v=cSKGa_7XJkg</a:t>
            </a:r>
            <a:endParaRPr lang="el-GR" dirty="0"/>
          </a:p>
          <a:p>
            <a:r>
              <a:rPr lang="en-US" dirty="0"/>
              <a:t>https://www.ellinikahoaxes.gr/2014/09/15/how-to-tell-a-hoax-post/</a:t>
            </a:r>
          </a:p>
        </p:txBody>
      </p:sp>
    </p:spTree>
    <p:extLst>
      <p:ext uri="{BB962C8B-B14F-4D97-AF65-F5344CB8AC3E}">
        <p14:creationId xmlns:p14="http://schemas.microsoft.com/office/powerpoint/2010/main" val="3949358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lvl="0"/>
            <a:r>
              <a:rPr lang="el-GR" dirty="0"/>
              <a:t>Αναζήτηση στο διαδίκτυο - ειδήσεις</a:t>
            </a:r>
            <a:endParaRPr dirty="0"/>
          </a:p>
        </p:txBody>
      </p:sp>
      <p:sp>
        <p:nvSpPr>
          <p:cNvPr id="92" name="Google Shape;92;p14"/>
          <p:cNvSpPr txBox="1">
            <a:spLocks noGrp="1"/>
          </p:cNvSpPr>
          <p:nvPr>
            <p:ph type="body" idx="1"/>
          </p:nvPr>
        </p:nvSpPr>
        <p:spPr>
          <a:xfrm>
            <a:off x="311700" y="1251775"/>
            <a:ext cx="8520600" cy="3339000"/>
          </a:xfrm>
          <a:prstGeom prst="rect">
            <a:avLst/>
          </a:prstGeom>
        </p:spPr>
        <p:txBody>
          <a:bodyPr spcFirstLastPara="1" wrap="square" lIns="91425" tIns="91425" rIns="91425" bIns="91425" anchor="t" anchorCtr="0">
            <a:noAutofit/>
          </a:bodyPr>
          <a:lstStyle/>
          <a:p>
            <a:pPr>
              <a:lnSpc>
                <a:spcPct val="100000"/>
              </a:lnSpc>
            </a:pPr>
            <a:r>
              <a:rPr lang="en-US" dirty="0">
                <a:hlinkClick r:id="rId3"/>
              </a:rPr>
              <a:t>https://www.youtube.com/watch?v=Uvbz5mj6E00</a:t>
            </a:r>
            <a:endParaRPr lang="el-GR" sz="1800" dirty="0"/>
          </a:p>
        </p:txBody>
      </p:sp>
      <p:pic>
        <p:nvPicPr>
          <p:cNvPr id="2" name="Εικόνα 1">
            <a:extLst>
              <a:ext uri="{FF2B5EF4-FFF2-40B4-BE49-F238E27FC236}">
                <a16:creationId xmlns:a16="http://schemas.microsoft.com/office/drawing/2014/main" id="{CC59659F-C416-43E1-9B0A-D37EBD705D34}"/>
              </a:ext>
            </a:extLst>
          </p:cNvPr>
          <p:cNvPicPr>
            <a:picLocks noChangeAspect="1"/>
          </p:cNvPicPr>
          <p:nvPr/>
        </p:nvPicPr>
        <p:blipFill>
          <a:blip r:embed="rId4"/>
          <a:stretch>
            <a:fillRect/>
          </a:stretch>
        </p:blipFill>
        <p:spPr>
          <a:xfrm>
            <a:off x="1697061" y="1868555"/>
            <a:ext cx="5479348" cy="253166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62C03F-2AD5-4D61-9F83-650048DC5E22}"/>
              </a:ext>
            </a:extLst>
          </p:cNvPr>
          <p:cNvSpPr>
            <a:spLocks noGrp="1"/>
          </p:cNvSpPr>
          <p:nvPr>
            <p:ph type="title"/>
          </p:nvPr>
        </p:nvSpPr>
        <p:spPr/>
        <p:txBody>
          <a:bodyPr/>
          <a:lstStyle/>
          <a:p>
            <a:r>
              <a:rPr lang="el-GR" dirty="0"/>
              <a:t>Ειδήσεις – </a:t>
            </a:r>
            <a:r>
              <a:rPr lang="en-US" dirty="0"/>
              <a:t>fake news</a:t>
            </a:r>
          </a:p>
        </p:txBody>
      </p:sp>
      <p:sp>
        <p:nvSpPr>
          <p:cNvPr id="3" name="Θέση κειμένου 2">
            <a:extLst>
              <a:ext uri="{FF2B5EF4-FFF2-40B4-BE49-F238E27FC236}">
                <a16:creationId xmlns:a16="http://schemas.microsoft.com/office/drawing/2014/main" id="{146FA7EF-AC8F-47B3-99A4-EBE3858A141B}"/>
              </a:ext>
            </a:extLst>
          </p:cNvPr>
          <p:cNvSpPr>
            <a:spLocks noGrp="1"/>
          </p:cNvSpPr>
          <p:nvPr>
            <p:ph type="body" idx="1"/>
          </p:nvPr>
        </p:nvSpPr>
        <p:spPr/>
        <p:txBody>
          <a:bodyPr/>
          <a:lstStyle/>
          <a:p>
            <a:pPr marL="114300" indent="0">
              <a:buNone/>
            </a:pPr>
            <a:r>
              <a:rPr lang="en-US" dirty="0"/>
              <a:t>Wikipedia: </a:t>
            </a:r>
            <a:r>
              <a:rPr lang="el-GR" dirty="0"/>
              <a:t>Τα </a:t>
            </a:r>
            <a:r>
              <a:rPr lang="el-GR" dirty="0" err="1"/>
              <a:t>ψευδονέα</a:t>
            </a:r>
            <a:r>
              <a:rPr lang="el-GR" dirty="0"/>
              <a:t> ή ψευδείς ειδήσεις ή πλαστές ειδήσεις (γνωστά και ως </a:t>
            </a:r>
            <a:r>
              <a:rPr lang="el-GR" dirty="0" err="1"/>
              <a:t>fake</a:t>
            </a:r>
            <a:r>
              <a:rPr lang="el-GR" dirty="0"/>
              <a:t> </a:t>
            </a:r>
            <a:r>
              <a:rPr lang="el-GR" dirty="0" err="1"/>
              <a:t>news</a:t>
            </a:r>
            <a:r>
              <a:rPr lang="el-GR" dirty="0"/>
              <a:t>), είναι ένα είδος κίτρινου τύπου ή προπαγάνδας που γίνεται με σκόπιμη παραπληροφόρηση ή με φάρσες που διαδίδονται με παραδοσιακά μέσα μαζικής ενημέρωσης ή με τα μέσα κοινωνικής δικτύωσης.</a:t>
            </a:r>
            <a:r>
              <a:rPr lang="en-US" dirty="0"/>
              <a:t> </a:t>
            </a:r>
            <a:r>
              <a:rPr lang="el-GR" dirty="0"/>
              <a:t>Η διασπορά ψευδών ειδήσεων προκαλείται συχνά από δημοσιογράφους που πληρώνουν πηγές πληροφοριών, μια αμφιλεγόμενη πρακτική που ονομάζεται πληρωμένη δημοσιογραφία. Οι ειδήσεις τελικά συχνά αναστέλλονται ως παραπληροφόρηση, αλλά περιστασιακά καταφέρνουν να φθάσουν μέχρι τα παραδοσιακά μέσα μαζικής ενημέρωσης</a:t>
            </a:r>
            <a:r>
              <a:rPr lang="en-US" dirty="0"/>
              <a:t>. </a:t>
            </a:r>
          </a:p>
        </p:txBody>
      </p:sp>
    </p:spTree>
    <p:extLst>
      <p:ext uri="{BB962C8B-B14F-4D97-AF65-F5344CB8AC3E}">
        <p14:creationId xmlns:p14="http://schemas.microsoft.com/office/powerpoint/2010/main" val="1136096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62C03F-2AD5-4D61-9F83-650048DC5E22}"/>
              </a:ext>
            </a:extLst>
          </p:cNvPr>
          <p:cNvSpPr>
            <a:spLocks noGrp="1"/>
          </p:cNvSpPr>
          <p:nvPr>
            <p:ph type="title"/>
          </p:nvPr>
        </p:nvSpPr>
        <p:spPr/>
        <p:txBody>
          <a:bodyPr/>
          <a:lstStyle/>
          <a:p>
            <a:r>
              <a:rPr lang="el-GR" dirty="0"/>
              <a:t>Ειδήσεις – είδη περιεχόμενου</a:t>
            </a:r>
            <a:endParaRPr lang="en-US" dirty="0"/>
          </a:p>
        </p:txBody>
      </p:sp>
      <p:sp>
        <p:nvSpPr>
          <p:cNvPr id="3" name="Θέση κειμένου 2">
            <a:extLst>
              <a:ext uri="{FF2B5EF4-FFF2-40B4-BE49-F238E27FC236}">
                <a16:creationId xmlns:a16="http://schemas.microsoft.com/office/drawing/2014/main" id="{146FA7EF-AC8F-47B3-99A4-EBE3858A141B}"/>
              </a:ext>
            </a:extLst>
          </p:cNvPr>
          <p:cNvSpPr>
            <a:spLocks noGrp="1"/>
          </p:cNvSpPr>
          <p:nvPr>
            <p:ph type="body" idx="1"/>
          </p:nvPr>
        </p:nvSpPr>
        <p:spPr/>
        <p:txBody>
          <a:bodyPr/>
          <a:lstStyle/>
          <a:p>
            <a:pPr marL="114300" indent="0">
              <a:buNone/>
            </a:pPr>
            <a:r>
              <a:rPr lang="el-GR" b="1" dirty="0"/>
              <a:t>1. ΨΕΥΔΕΣ: </a:t>
            </a:r>
            <a:r>
              <a:rPr lang="el-GR" dirty="0"/>
              <a:t>Περιεχόμενο που δεν έχει καμία βάση. Μεταξύ άλλων, αυτό ισχύει για τα εξής:</a:t>
            </a:r>
          </a:p>
          <a:p>
            <a:r>
              <a:rPr lang="el-GR" sz="1400" dirty="0"/>
              <a:t>Ψευδείς δηλώσεις</a:t>
            </a:r>
          </a:p>
          <a:p>
            <a:r>
              <a:rPr lang="el-GR" sz="1400" dirty="0"/>
              <a:t>Ισχυρισμοί που είναι αδύνατοι ή που δεν μπορούν να θεωρηθούν ότι ερμηνεύουν ένα πραγματικό γεγονός ή μια πραγματική δήλωση </a:t>
            </a:r>
          </a:p>
          <a:p>
            <a:r>
              <a:rPr lang="el-GR" sz="1400" dirty="0"/>
              <a:t>Θεωρίες συνωμοσίας που αποδίδουν ορισμένα γεγονότα στο μυστικό έργο ατόμων ή ομάδων και μπορεί να αναφέρουν αληθινές ή μη επαληθεύσιμες πληροφορίες, αλλά παρουσιάζουν ένα αβάσιμο συμπέρασμα</a:t>
            </a:r>
          </a:p>
          <a:p>
            <a:r>
              <a:rPr lang="el-GR" sz="1400" dirty="0"/>
              <a:t>Κατασκευασμένο περιεχόμενο από </a:t>
            </a:r>
            <a:r>
              <a:rPr lang="el-GR" sz="1400" dirty="0" err="1"/>
              <a:t>ιστότοπους</a:t>
            </a:r>
            <a:r>
              <a:rPr lang="el-GR" sz="1400" dirty="0"/>
              <a:t> που προσποιούνται ότι είναι πραγματικά ειδησεογραφικά μέσα</a:t>
            </a:r>
          </a:p>
          <a:p>
            <a:r>
              <a:rPr lang="el-GR" sz="1400" dirty="0"/>
              <a:t>Εικόνες, ηχητικό περιεχόμενο ή βίντεο που είναι μεν αυθεντικά αλλά παρέχονται ως αποδεικτικά στοιχεία για κάποιο διαφορετικό συμβάν (δηλαδή, ψευδείς επεξηγηματικές πληροφορίες</a:t>
            </a:r>
            <a:endParaRPr lang="en-US" dirty="0"/>
          </a:p>
        </p:txBody>
      </p:sp>
    </p:spTree>
    <p:extLst>
      <p:ext uri="{BB962C8B-B14F-4D97-AF65-F5344CB8AC3E}">
        <p14:creationId xmlns:p14="http://schemas.microsoft.com/office/powerpoint/2010/main" val="2854317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62C03F-2AD5-4D61-9F83-650048DC5E22}"/>
              </a:ext>
            </a:extLst>
          </p:cNvPr>
          <p:cNvSpPr>
            <a:spLocks noGrp="1"/>
          </p:cNvSpPr>
          <p:nvPr>
            <p:ph type="title"/>
          </p:nvPr>
        </p:nvSpPr>
        <p:spPr/>
        <p:txBody>
          <a:bodyPr/>
          <a:lstStyle/>
          <a:p>
            <a:r>
              <a:rPr lang="el-GR" dirty="0"/>
              <a:t>Ειδήσεις – είδη περιεχόμενου</a:t>
            </a:r>
            <a:endParaRPr lang="en-US" dirty="0"/>
          </a:p>
        </p:txBody>
      </p:sp>
      <p:sp>
        <p:nvSpPr>
          <p:cNvPr id="3" name="Θέση κειμένου 2">
            <a:extLst>
              <a:ext uri="{FF2B5EF4-FFF2-40B4-BE49-F238E27FC236}">
                <a16:creationId xmlns:a16="http://schemas.microsoft.com/office/drawing/2014/main" id="{146FA7EF-AC8F-47B3-99A4-EBE3858A141B}"/>
              </a:ext>
            </a:extLst>
          </p:cNvPr>
          <p:cNvSpPr>
            <a:spLocks noGrp="1"/>
          </p:cNvSpPr>
          <p:nvPr>
            <p:ph type="body" idx="1"/>
          </p:nvPr>
        </p:nvSpPr>
        <p:spPr/>
        <p:txBody>
          <a:bodyPr/>
          <a:lstStyle/>
          <a:p>
            <a:pPr marL="114300" indent="0">
              <a:buNone/>
            </a:pPr>
            <a:r>
              <a:rPr lang="el-GR" b="1" dirty="0"/>
              <a:t>2. ΤΡΟΠΟΠΟΙΗΜΕΝΟ</a:t>
            </a:r>
            <a:r>
              <a:rPr lang="el-GR" dirty="0"/>
              <a:t>. Εικόνα, ηχητικό περιεχόμενο ή βίντεο που έχει υποστεί επεξεργασία ή κάποιας μορφής σύνθεση, εξαιρούμενων των προσαρμογών που έχουν γίνει για λόγους ευκρίνειας ή ποιότητας, με τρόπο που μπορεί να παραπλανήσει τους χρήστες. Ο ορισμός αυτός περιλαμβάνει τη συνένωση περιεχομένου αλλά όχι την αποσπασματική αναπαραγωγή μέσων ή τη χρήση μέσων εκτός πλαισίου. Μεταξύ άλλων, αυτό ισχύει για τα εξής:</a:t>
            </a:r>
          </a:p>
          <a:p>
            <a:r>
              <a:rPr lang="el-GR" dirty="0"/>
              <a:t>Ηχητικό περιεχόμενο, βίντεο ή φωτογραφικό υλικό που είναι πλαστό, έχει παραποιηθεί ή έχει αλλάξει μορφή</a:t>
            </a:r>
          </a:p>
          <a:p>
            <a:r>
              <a:rPr lang="el-GR" dirty="0"/>
              <a:t>Μέσα που έχουν υποστεί επεξεργασία με στόχο να παραλειφθούν τα λόγια κάποιου ή να αλλάξει η σειρά των λέξεων, ανατρέποντας τη σημασία της δήλωσης</a:t>
            </a:r>
            <a:endParaRPr lang="en-US" dirty="0"/>
          </a:p>
        </p:txBody>
      </p:sp>
    </p:spTree>
    <p:extLst>
      <p:ext uri="{BB962C8B-B14F-4D97-AF65-F5344CB8AC3E}">
        <p14:creationId xmlns:p14="http://schemas.microsoft.com/office/powerpoint/2010/main" val="1570706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62C03F-2AD5-4D61-9F83-650048DC5E22}"/>
              </a:ext>
            </a:extLst>
          </p:cNvPr>
          <p:cNvSpPr>
            <a:spLocks noGrp="1"/>
          </p:cNvSpPr>
          <p:nvPr>
            <p:ph type="title"/>
          </p:nvPr>
        </p:nvSpPr>
        <p:spPr/>
        <p:txBody>
          <a:bodyPr/>
          <a:lstStyle/>
          <a:p>
            <a:r>
              <a:rPr lang="el-GR" dirty="0"/>
              <a:t>Ειδήσεις – είδη περιεχόμενου</a:t>
            </a:r>
            <a:endParaRPr lang="en-US" dirty="0"/>
          </a:p>
        </p:txBody>
      </p:sp>
      <p:sp>
        <p:nvSpPr>
          <p:cNvPr id="3" name="Θέση κειμένου 2">
            <a:extLst>
              <a:ext uri="{FF2B5EF4-FFF2-40B4-BE49-F238E27FC236}">
                <a16:creationId xmlns:a16="http://schemas.microsoft.com/office/drawing/2014/main" id="{146FA7EF-AC8F-47B3-99A4-EBE3858A141B}"/>
              </a:ext>
            </a:extLst>
          </p:cNvPr>
          <p:cNvSpPr>
            <a:spLocks noGrp="1"/>
          </p:cNvSpPr>
          <p:nvPr>
            <p:ph type="body" idx="1"/>
          </p:nvPr>
        </p:nvSpPr>
        <p:spPr/>
        <p:txBody>
          <a:bodyPr/>
          <a:lstStyle/>
          <a:p>
            <a:pPr marL="114300" indent="0">
              <a:buNone/>
            </a:pPr>
            <a:r>
              <a:rPr lang="el-GR" b="1" dirty="0"/>
              <a:t>3. ΕΝ ΜΕΡΕΙ ΨΕΥΔΕΣ.</a:t>
            </a:r>
            <a:r>
              <a:rPr lang="el-GR" dirty="0"/>
              <a:t> Περιεχόμενο με ορισμένες ανακρίβειες. Μεταξύ άλλων, αυτό ισχύει για τα εξής:</a:t>
            </a:r>
          </a:p>
          <a:p>
            <a:r>
              <a:rPr lang="el-GR" dirty="0"/>
              <a:t>Ανακρίβειες ή λανθασμένοι υπολογισμοί όσον αφορά αριθμούς, ημερομηνίες και χρόνους που θα μπορούσαν να χρησιμοποιηθούν για την ερμηνεία πραγματικών γεγονότων ή πραγματικών δηλώσεων. </a:t>
            </a:r>
          </a:p>
          <a:p>
            <a:r>
              <a:rPr lang="el-GR" dirty="0"/>
              <a:t>Ένας συνδυασμός αληθών και ψευδών βασικών ισχυρισμών, όπου δεν κυριαρχούν οι ψευδείς ισχυρισμοί </a:t>
            </a:r>
          </a:p>
          <a:p>
            <a:r>
              <a:rPr lang="el-GR" dirty="0"/>
              <a:t>Περιεχόμενο που παρουσιάζεται ως άποψη αλλά βασίζεται σε υποκείμενες ψευδείς πληροφορίες</a:t>
            </a:r>
            <a:endParaRPr lang="en-US" dirty="0"/>
          </a:p>
        </p:txBody>
      </p:sp>
    </p:spTree>
    <p:extLst>
      <p:ext uri="{BB962C8B-B14F-4D97-AF65-F5344CB8AC3E}">
        <p14:creationId xmlns:p14="http://schemas.microsoft.com/office/powerpoint/2010/main" val="3006352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62C03F-2AD5-4D61-9F83-650048DC5E22}"/>
              </a:ext>
            </a:extLst>
          </p:cNvPr>
          <p:cNvSpPr>
            <a:spLocks noGrp="1"/>
          </p:cNvSpPr>
          <p:nvPr>
            <p:ph type="title"/>
          </p:nvPr>
        </p:nvSpPr>
        <p:spPr/>
        <p:txBody>
          <a:bodyPr/>
          <a:lstStyle/>
          <a:p>
            <a:r>
              <a:rPr lang="el-GR" dirty="0"/>
              <a:t>Ειδήσεις – είδη περιεχόμενου</a:t>
            </a:r>
            <a:endParaRPr lang="en-US" dirty="0"/>
          </a:p>
        </p:txBody>
      </p:sp>
      <p:sp>
        <p:nvSpPr>
          <p:cNvPr id="3" name="Θέση κειμένου 2">
            <a:extLst>
              <a:ext uri="{FF2B5EF4-FFF2-40B4-BE49-F238E27FC236}">
                <a16:creationId xmlns:a16="http://schemas.microsoft.com/office/drawing/2014/main" id="{146FA7EF-AC8F-47B3-99A4-EBE3858A141B}"/>
              </a:ext>
            </a:extLst>
          </p:cNvPr>
          <p:cNvSpPr>
            <a:spLocks noGrp="1"/>
          </p:cNvSpPr>
          <p:nvPr>
            <p:ph type="body" idx="1"/>
          </p:nvPr>
        </p:nvSpPr>
        <p:spPr>
          <a:xfrm>
            <a:off x="311700" y="1017800"/>
            <a:ext cx="8520600" cy="3339000"/>
          </a:xfrm>
        </p:spPr>
        <p:txBody>
          <a:bodyPr/>
          <a:lstStyle/>
          <a:p>
            <a:pPr marL="114300" indent="0">
              <a:buNone/>
            </a:pPr>
            <a:r>
              <a:rPr lang="el-GR" sz="1500" b="1" dirty="0"/>
              <a:t>4. ΛΕΙΠΕΙ ΘΕΜΑΤΙΚΟ ΠΕΡΙΕΧΟΜΕΝΟ.</a:t>
            </a:r>
            <a:r>
              <a:rPr lang="el-GR" sz="1500" dirty="0"/>
              <a:t> Περιεχόμενο που μπορεί να παραπλανήσει αν παρέχεται εκτός πλαισίου. Μεταξύ άλλων, αυτό ισχύει για τα εξής:</a:t>
            </a:r>
          </a:p>
          <a:p>
            <a:r>
              <a:rPr lang="el-GR" sz="1500" dirty="0"/>
              <a:t>Κλιπ από αυθεντικό βίντεο ή ηχητικό περιεχόμενο ή κομμένα μέρη αυθεντικών φωτογραφιών που δεν προσφέρουν πλέον την πλήρη εικόνα του πρωτότυπου περιεχομένου, χωρίς όμως να έχουν υποστεί κάποια άλλη επεξεργασία ή αλλοίωση. </a:t>
            </a:r>
          </a:p>
          <a:p>
            <a:r>
              <a:rPr lang="el-GR" sz="1500" dirty="0"/>
              <a:t>Μέσα που έχουν υποστεί επεξεργασία με στόχο να παραλειφθούν τα λόγια κάποιου ή να αλλάξει η σειρά των λέξεων, αλλάζοντας, αλλά όχι ανατρέποντας, το νόημα της δήλωσης. </a:t>
            </a:r>
          </a:p>
          <a:p>
            <a:r>
              <a:rPr lang="el-GR" sz="1500" dirty="0"/>
              <a:t>Υπερβολές που είναι στην πραγματικότητα ψευδείς αλλά βασίζονται σε πραγματικά γεγονότα ή πραγματικές δηλώσεις.</a:t>
            </a:r>
          </a:p>
          <a:p>
            <a:r>
              <a:rPr lang="el-GR" sz="1500" dirty="0"/>
              <a:t>Περιεχόμενο που παρουσιάζει ένα συμπέρασμα το οποίο δεν υποστηρίζεται από τα σχετικά στοιχεία </a:t>
            </a:r>
          </a:p>
          <a:p>
            <a:r>
              <a:rPr lang="el-GR" sz="1500" dirty="0"/>
              <a:t>Ισχυρισμοί που παρουσιάζονται ως γεγονότα οι οποίοι είναι εύλογοι αλλά δεν αποδεικνύονται</a:t>
            </a:r>
            <a:endParaRPr lang="en-US" sz="1500" dirty="0"/>
          </a:p>
        </p:txBody>
      </p:sp>
    </p:spTree>
    <p:extLst>
      <p:ext uri="{BB962C8B-B14F-4D97-AF65-F5344CB8AC3E}">
        <p14:creationId xmlns:p14="http://schemas.microsoft.com/office/powerpoint/2010/main" val="2085927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62C03F-2AD5-4D61-9F83-650048DC5E22}"/>
              </a:ext>
            </a:extLst>
          </p:cNvPr>
          <p:cNvSpPr>
            <a:spLocks noGrp="1"/>
          </p:cNvSpPr>
          <p:nvPr>
            <p:ph type="title"/>
          </p:nvPr>
        </p:nvSpPr>
        <p:spPr/>
        <p:txBody>
          <a:bodyPr/>
          <a:lstStyle/>
          <a:p>
            <a:r>
              <a:rPr lang="el-GR" dirty="0"/>
              <a:t>Ειδήσεις – είδη περιεχόμενου</a:t>
            </a:r>
            <a:endParaRPr lang="en-US" dirty="0"/>
          </a:p>
        </p:txBody>
      </p:sp>
      <p:sp>
        <p:nvSpPr>
          <p:cNvPr id="3" name="Θέση κειμένου 2">
            <a:extLst>
              <a:ext uri="{FF2B5EF4-FFF2-40B4-BE49-F238E27FC236}">
                <a16:creationId xmlns:a16="http://schemas.microsoft.com/office/drawing/2014/main" id="{146FA7EF-AC8F-47B3-99A4-EBE3858A141B}"/>
              </a:ext>
            </a:extLst>
          </p:cNvPr>
          <p:cNvSpPr>
            <a:spLocks noGrp="1"/>
          </p:cNvSpPr>
          <p:nvPr>
            <p:ph type="body" idx="1"/>
          </p:nvPr>
        </p:nvSpPr>
        <p:spPr>
          <a:xfrm>
            <a:off x="311700" y="1017800"/>
            <a:ext cx="8520600" cy="3339000"/>
          </a:xfrm>
        </p:spPr>
        <p:txBody>
          <a:bodyPr/>
          <a:lstStyle/>
          <a:p>
            <a:pPr marL="114300" indent="0">
              <a:buNone/>
            </a:pPr>
            <a:r>
              <a:rPr lang="el-GR" b="1" dirty="0"/>
              <a:t>5. ΣΑΤΙΡΑ.</a:t>
            </a:r>
            <a:r>
              <a:rPr lang="el-GR" dirty="0"/>
              <a:t> Περιεχόμενο που χρησιμοποιεί την ειρωνεία, την υπερβολή ή το παράλογο για να ασκήσει κριτική ή να ευαισθητοποιήσει, ιδιαίτερα σε πολιτικό, θρησκευτικό ή κοινωνικό πλαίσιο. Ωστόσο, βάσει των </a:t>
            </a:r>
            <a:r>
              <a:rPr lang="el-GR" dirty="0" err="1"/>
              <a:t>ευλόγων</a:t>
            </a:r>
            <a:r>
              <a:rPr lang="el-GR" dirty="0"/>
              <a:t> προσδοκιών των χρηστών, δεν είναι άμεσα κατανοητό το σατιρικό του ύφος. Αυτό μπορεί να προέρχεται από </a:t>
            </a:r>
            <a:r>
              <a:rPr lang="el-GR" dirty="0" err="1"/>
              <a:t>ιστότοπους</a:t>
            </a:r>
            <a:r>
              <a:rPr lang="el-GR" dirty="0"/>
              <a:t> που δεν έχουν σαφή επισήμανση ή είναι ευρέως γνωστοί για το σατιρικό τους περιεχόμενο, ή που παρουσιάζονται χωρίς σαφή επισήμανση. Το περιεχόμενο που αξιολογείται ως σατιρικό περιλαμβάνει άρθρα των συνεργατών διασταύρωσης ειδήσεων για περαιτέρω πληροφορίες.</a:t>
            </a:r>
          </a:p>
          <a:p>
            <a:pPr marL="114300" indent="0">
              <a:buNone/>
            </a:pPr>
            <a:endParaRPr lang="en-US" sz="1500" dirty="0"/>
          </a:p>
        </p:txBody>
      </p:sp>
    </p:spTree>
    <p:extLst>
      <p:ext uri="{BB962C8B-B14F-4D97-AF65-F5344CB8AC3E}">
        <p14:creationId xmlns:p14="http://schemas.microsoft.com/office/powerpoint/2010/main" val="2077153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62C03F-2AD5-4D61-9F83-650048DC5E22}"/>
              </a:ext>
            </a:extLst>
          </p:cNvPr>
          <p:cNvSpPr>
            <a:spLocks noGrp="1"/>
          </p:cNvSpPr>
          <p:nvPr>
            <p:ph type="title"/>
          </p:nvPr>
        </p:nvSpPr>
        <p:spPr/>
        <p:txBody>
          <a:bodyPr/>
          <a:lstStyle/>
          <a:p>
            <a:r>
              <a:rPr lang="el-GR" dirty="0"/>
              <a:t>Ειδήσεις – είδη περιεχόμενου</a:t>
            </a:r>
            <a:endParaRPr lang="en-US" dirty="0"/>
          </a:p>
        </p:txBody>
      </p:sp>
      <p:sp>
        <p:nvSpPr>
          <p:cNvPr id="3" name="Θέση κειμένου 2">
            <a:extLst>
              <a:ext uri="{FF2B5EF4-FFF2-40B4-BE49-F238E27FC236}">
                <a16:creationId xmlns:a16="http://schemas.microsoft.com/office/drawing/2014/main" id="{146FA7EF-AC8F-47B3-99A4-EBE3858A141B}"/>
              </a:ext>
            </a:extLst>
          </p:cNvPr>
          <p:cNvSpPr>
            <a:spLocks noGrp="1"/>
          </p:cNvSpPr>
          <p:nvPr>
            <p:ph type="body" idx="1"/>
          </p:nvPr>
        </p:nvSpPr>
        <p:spPr>
          <a:xfrm>
            <a:off x="311700" y="1017800"/>
            <a:ext cx="8520600" cy="3339000"/>
          </a:xfrm>
        </p:spPr>
        <p:txBody>
          <a:bodyPr/>
          <a:lstStyle/>
          <a:p>
            <a:pPr marL="114300" indent="0">
              <a:buNone/>
            </a:pPr>
            <a:r>
              <a:rPr lang="el-GR" b="1" dirty="0"/>
              <a:t>6. ΑΛΗΘΕΣ.</a:t>
            </a:r>
            <a:r>
              <a:rPr lang="el-GR" dirty="0"/>
              <a:t> Περιεχόμενο που δεν περιέχει ανακριβείς ή παραπλανητικές πληροφορίες.</a:t>
            </a:r>
          </a:p>
          <a:p>
            <a:pPr marL="114300" indent="0">
              <a:buNone/>
            </a:pPr>
            <a:endParaRPr lang="en-US" sz="1500" dirty="0"/>
          </a:p>
        </p:txBody>
      </p:sp>
    </p:spTree>
    <p:extLst>
      <p:ext uri="{BB962C8B-B14F-4D97-AF65-F5344CB8AC3E}">
        <p14:creationId xmlns:p14="http://schemas.microsoft.com/office/powerpoint/2010/main" val="809680206"/>
      </p:ext>
    </p:extLst>
  </p:cSld>
  <p:clrMapOvr>
    <a:masterClrMapping/>
  </p:clrMapOvr>
</p:sld>
</file>

<file path=ppt/theme/theme1.xml><?xml version="1.0" encoding="utf-8"?>
<a:theme xmlns:a="http://schemas.openxmlformats.org/drawingml/2006/main"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1571</Words>
  <Application>Microsoft Office PowerPoint</Application>
  <PresentationFormat>Προβολή στην οθόνη (16:9)</PresentationFormat>
  <Paragraphs>79</Paragraphs>
  <Slides>15</Slides>
  <Notes>9</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15</vt:i4>
      </vt:variant>
    </vt:vector>
  </HeadingPairs>
  <TitlesOfParts>
    <vt:vector size="18" baseType="lpstr">
      <vt:lpstr>Arial</vt:lpstr>
      <vt:lpstr>Roboto</vt:lpstr>
      <vt:lpstr>Geometric</vt:lpstr>
      <vt:lpstr>Αναζήτηση στο διαδίκτυο</vt:lpstr>
      <vt:lpstr>Αναζήτηση στο διαδίκτυο - ειδήσεις</vt:lpstr>
      <vt:lpstr>Ειδήσεις – fake news</vt:lpstr>
      <vt:lpstr>Ειδήσεις – είδη περιεχόμενου</vt:lpstr>
      <vt:lpstr>Ειδήσεις – είδη περιεχόμενου</vt:lpstr>
      <vt:lpstr>Ειδήσεις – είδη περιεχόμενου</vt:lpstr>
      <vt:lpstr>Ειδήσεις – είδη περιεχόμενου</vt:lpstr>
      <vt:lpstr>Ειδήσεις – είδη περιεχόμενου</vt:lpstr>
      <vt:lpstr>Ειδήσεις – είδη περιεχόμενου</vt:lpstr>
      <vt:lpstr>Αναζήτηση στο διαδίκτυο - ειδήσεις</vt:lpstr>
      <vt:lpstr>Αναζήτηση στο διαδίκτυο - ειδήσεις</vt:lpstr>
      <vt:lpstr>Αναζήτηση στο διαδίκτυο - ειδήσεις</vt:lpstr>
      <vt:lpstr>Αναζήτηση στο διαδίκτυο - ειδήσεις</vt:lpstr>
      <vt:lpstr>Αναζήτηση στο διαδίκτυο - ειδήσεις</vt:lpstr>
      <vt:lpstr>hoaxes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Συγχώνευση εγγράφων online</dc:title>
  <dc:creator>Χριστόφορος Καραχρήστος</dc:creator>
  <cp:lastModifiedBy>Χριστόφορος Καραχρήστος</cp:lastModifiedBy>
  <cp:revision>21</cp:revision>
  <dcterms:modified xsi:type="dcterms:W3CDTF">2021-02-17T14:06:34Z</dcterms:modified>
</cp:coreProperties>
</file>