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57" r:id="rId5"/>
    <p:sldId id="258" r:id="rId6"/>
    <p:sldId id="261" r:id="rId7"/>
    <p:sldId id="262" r:id="rId8"/>
    <p:sldId id="265" r:id="rId9"/>
    <p:sldId id="263" r:id="rId10"/>
    <p:sldId id="264"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8 - Υπότιτλος"/>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Τίτλος"/>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smtClean="0"/>
              <a:t>Kλικ για επεξεργασία του τίτλου</a:t>
            </a:r>
            <a:endParaRPr kumimoji="0" lang="en-US"/>
          </a:p>
        </p:txBody>
      </p:sp>
      <p:cxnSp>
        <p:nvCxnSpPr>
          <p:cNvPr id="8" name="7 - Ευθεία γραμμή σύνδεσης"/>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 Έλλειψη"/>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14 - Θέση ημερομηνίας"/>
          <p:cNvSpPr>
            <a:spLocks noGrp="1"/>
          </p:cNvSpPr>
          <p:nvPr>
            <p:ph type="dt" sz="half" idx="10"/>
          </p:nvPr>
        </p:nvSpPr>
        <p:spPr/>
        <p:txBody>
          <a:bodyPr/>
          <a:lstStyle/>
          <a:p>
            <a:fld id="{F96F862B-D3C5-474C-9D38-FF7124040CA4}" type="datetimeFigureOut">
              <a:rPr lang="el-GR" smtClean="0"/>
              <a:pPr/>
              <a:t>9/3/2021</a:t>
            </a:fld>
            <a:endParaRPr lang="el-GR" dirty="0"/>
          </a:p>
        </p:txBody>
      </p:sp>
      <p:sp>
        <p:nvSpPr>
          <p:cNvPr id="16" name="15 - Θέση αριθμού διαφάνειας"/>
          <p:cNvSpPr>
            <a:spLocks noGrp="1"/>
          </p:cNvSpPr>
          <p:nvPr>
            <p:ph type="sldNum" sz="quarter" idx="11"/>
          </p:nvPr>
        </p:nvSpPr>
        <p:spPr/>
        <p:txBody>
          <a:bodyPr/>
          <a:lstStyle/>
          <a:p>
            <a:fld id="{29781F29-DA6A-4A72-A854-77F78CEE1EE2}" type="slidenum">
              <a:rPr lang="el-GR" smtClean="0"/>
              <a:pPr/>
              <a:t>‹#›</a:t>
            </a:fld>
            <a:endParaRPr lang="el-GR" dirty="0"/>
          </a:p>
        </p:txBody>
      </p:sp>
      <p:sp>
        <p:nvSpPr>
          <p:cNvPr id="17" name="16 - Θέση υποσέλιδου"/>
          <p:cNvSpPr>
            <a:spLocks noGrp="1"/>
          </p:cNvSpPr>
          <p:nvPr>
            <p:ph type="ftr" sz="quarter" idx="12"/>
          </p:nvPr>
        </p:nvSpPr>
        <p:spPr/>
        <p:txBody>
          <a:bodyPr/>
          <a:lstStyle/>
          <a:p>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96F862B-D3C5-474C-9D38-FF7124040CA4}" type="datetimeFigureOut">
              <a:rPr lang="el-GR" smtClean="0"/>
              <a:pPr/>
              <a:t>9/3/2021</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29781F29-DA6A-4A72-A854-77F78CEE1EE2}"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96F862B-D3C5-474C-9D38-FF7124040CA4}" type="datetimeFigureOut">
              <a:rPr lang="el-GR" smtClean="0"/>
              <a:pPr/>
              <a:t>9/3/2021</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29781F29-DA6A-4A72-A854-77F78CEE1EE2}"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8 - Θέση περιεχομένου"/>
          <p:cNvSpPr>
            <a:spLocks noGrp="1"/>
          </p:cNvSpPr>
          <p:nvPr>
            <p:ph idx="1"/>
          </p:nvPr>
        </p:nvSpPr>
        <p:spPr>
          <a:xfrm>
            <a:off x="457200" y="1524000"/>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4" name="13 - Θέση ημερομηνίας"/>
          <p:cNvSpPr>
            <a:spLocks noGrp="1"/>
          </p:cNvSpPr>
          <p:nvPr>
            <p:ph type="dt" sz="half" idx="14"/>
          </p:nvPr>
        </p:nvSpPr>
        <p:spPr/>
        <p:txBody>
          <a:bodyPr/>
          <a:lstStyle/>
          <a:p>
            <a:fld id="{F96F862B-D3C5-474C-9D38-FF7124040CA4}" type="datetimeFigureOut">
              <a:rPr lang="el-GR" smtClean="0"/>
              <a:pPr/>
              <a:t>9/3/2021</a:t>
            </a:fld>
            <a:endParaRPr lang="el-GR" dirty="0"/>
          </a:p>
        </p:txBody>
      </p:sp>
      <p:sp>
        <p:nvSpPr>
          <p:cNvPr id="15" name="14 - Θέση αριθμού διαφάνειας"/>
          <p:cNvSpPr>
            <a:spLocks noGrp="1"/>
          </p:cNvSpPr>
          <p:nvPr>
            <p:ph type="sldNum" sz="quarter" idx="15"/>
          </p:nvPr>
        </p:nvSpPr>
        <p:spPr/>
        <p:txBody>
          <a:bodyPr/>
          <a:lstStyle>
            <a:lvl1pPr algn="ctr">
              <a:defRPr/>
            </a:lvl1pPr>
          </a:lstStyle>
          <a:p>
            <a:fld id="{29781F29-DA6A-4A72-A854-77F78CEE1EE2}" type="slidenum">
              <a:rPr lang="el-GR" smtClean="0"/>
              <a:pPr/>
              <a:t>‹#›</a:t>
            </a:fld>
            <a:endParaRPr lang="el-GR" dirty="0"/>
          </a:p>
        </p:txBody>
      </p:sp>
      <p:sp>
        <p:nvSpPr>
          <p:cNvPr id="16" name="15 - Θέση υποσέλιδου"/>
          <p:cNvSpPr>
            <a:spLocks noGrp="1"/>
          </p:cNvSpPr>
          <p:nvPr>
            <p:ph type="ftr" sz="quarter" idx="16"/>
          </p:nvPr>
        </p:nvSpPr>
        <p:spPr/>
        <p:txBody>
          <a:bodyPr/>
          <a:lstStyle/>
          <a:p>
            <a:endParaRPr lang="el-GR" dirty="0"/>
          </a:p>
        </p:txBody>
      </p:sp>
      <p:sp>
        <p:nvSpPr>
          <p:cNvPr id="17" name="16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3 - Θέση ημερομηνίας"/>
          <p:cNvSpPr>
            <a:spLocks noGrp="1"/>
          </p:cNvSpPr>
          <p:nvPr>
            <p:ph type="dt" sz="half" idx="10"/>
          </p:nvPr>
        </p:nvSpPr>
        <p:spPr/>
        <p:txBody>
          <a:bodyPr/>
          <a:lstStyle/>
          <a:p>
            <a:fld id="{F96F862B-D3C5-474C-9D38-FF7124040CA4}" type="datetimeFigureOut">
              <a:rPr lang="el-GR" smtClean="0"/>
              <a:pPr/>
              <a:t>9/3/2021</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29781F29-DA6A-4A72-A854-77F78CEE1EE2}" type="slidenum">
              <a:rPr lang="el-GR" smtClean="0"/>
              <a:pPr/>
              <a:t>‹#›</a:t>
            </a:fld>
            <a:endParaRPr lang="el-GR" dirty="0"/>
          </a:p>
        </p:txBody>
      </p:sp>
      <p:sp>
        <p:nvSpPr>
          <p:cNvPr id="2" name="1 - Τίτλος"/>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cxnSp>
        <p:nvCxnSpPr>
          <p:cNvPr id="7" name="6 - Ευθεία γραμμή σύνδεσης"/>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4 - Θέση ημερομηνίας"/>
          <p:cNvSpPr>
            <a:spLocks noGrp="1"/>
          </p:cNvSpPr>
          <p:nvPr>
            <p:ph type="dt" sz="half" idx="10"/>
          </p:nvPr>
        </p:nvSpPr>
        <p:spPr/>
        <p:txBody>
          <a:bodyPr/>
          <a:lstStyle/>
          <a:p>
            <a:fld id="{F96F862B-D3C5-474C-9D38-FF7124040CA4}" type="datetimeFigureOut">
              <a:rPr lang="el-GR" smtClean="0"/>
              <a:pPr/>
              <a:t>9/3/2021</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29781F29-DA6A-4A72-A854-77F78CEE1EE2}" type="slidenum">
              <a:rPr lang="el-GR" smtClean="0"/>
              <a:pPr/>
              <a:t>‹#›</a:t>
            </a:fld>
            <a:endParaRPr lang="el-GR" dirty="0"/>
          </a:p>
        </p:txBody>
      </p:sp>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11" name="10 - Θέση περιεχομένου"/>
          <p:cNvSpPr>
            <a:spLocks noGrp="1"/>
          </p:cNvSpPr>
          <p:nvPr>
            <p:ph sz="half" idx="1"/>
          </p:nvPr>
        </p:nvSpPr>
        <p:spPr>
          <a:xfrm>
            <a:off x="457200" y="1524000"/>
            <a:ext cx="4059936"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524000"/>
            <a:ext cx="4059936"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8 - Θέση αριθμού διαφάνειας"/>
          <p:cNvSpPr>
            <a:spLocks noGrp="1"/>
          </p:cNvSpPr>
          <p:nvPr>
            <p:ph type="sldNum" sz="quarter" idx="12"/>
          </p:nvPr>
        </p:nvSpPr>
        <p:spPr/>
        <p:txBody>
          <a:bodyPr/>
          <a:lstStyle/>
          <a:p>
            <a:fld id="{29781F29-DA6A-4A72-A854-77F78CEE1EE2}" type="slidenum">
              <a:rPr lang="el-GR" smtClean="0"/>
              <a:pPr/>
              <a:t>‹#›</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7" name="6 - Θέση ημερομηνίας"/>
          <p:cNvSpPr>
            <a:spLocks noGrp="1"/>
          </p:cNvSpPr>
          <p:nvPr>
            <p:ph type="dt" sz="half" idx="10"/>
          </p:nvPr>
        </p:nvSpPr>
        <p:spPr/>
        <p:txBody>
          <a:bodyPr/>
          <a:lstStyle/>
          <a:p>
            <a:fld id="{F96F862B-D3C5-474C-9D38-FF7124040CA4}" type="datetimeFigureOut">
              <a:rPr lang="el-GR" smtClean="0"/>
              <a:pPr/>
              <a:t>9/3/2021</a:t>
            </a:fld>
            <a:endParaRPr lang="el-GR" dirty="0"/>
          </a:p>
        </p:txBody>
      </p:sp>
      <p:sp>
        <p:nvSpPr>
          <p:cNvPr id="3" name="2 - Θέση κειμένου"/>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32" name="31 - Θέση περιεχομένου"/>
          <p:cNvSpPr>
            <a:spLocks noGrp="1"/>
          </p:cNvSpPr>
          <p:nvPr>
            <p:ph sz="half" idx="2"/>
          </p:nvPr>
        </p:nvSpPr>
        <p:spPr>
          <a:xfrm>
            <a:off x="457200" y="2201896"/>
            <a:ext cx="4038600" cy="391363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4" name="33 - Θέση περιεχομένου"/>
          <p:cNvSpPr>
            <a:spLocks noGrp="1"/>
          </p:cNvSpPr>
          <p:nvPr>
            <p:ph sz="quarter" idx="4"/>
          </p:nvPr>
        </p:nvSpPr>
        <p:spPr>
          <a:xfrm>
            <a:off x="4649788" y="2201896"/>
            <a:ext cx="4038600" cy="391363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 name="1 - Τίτλος"/>
          <p:cNvSpPr>
            <a:spLocks noGrp="1"/>
          </p:cNvSpPr>
          <p:nvPr>
            <p:ph type="title"/>
          </p:nvPr>
        </p:nvSpPr>
        <p:spPr>
          <a:xfrm>
            <a:off x="457200" y="155448"/>
            <a:ext cx="8229600" cy="1143000"/>
          </a:xfrm>
        </p:spPr>
        <p:txBody>
          <a:bodyPr anchor="b" anchorCtr="0"/>
          <a:lstStyle>
            <a:lvl1pPr>
              <a:defRPr/>
            </a:lvl1pPr>
          </a:lstStyle>
          <a:p>
            <a:r>
              <a:rPr kumimoji="0" lang="el-GR" smtClean="0"/>
              <a:t>Kλικ για επεξεργασία του τίτλου</a:t>
            </a:r>
            <a:endParaRPr kumimoji="0" lang="en-US"/>
          </a:p>
        </p:txBody>
      </p:sp>
      <p:sp>
        <p:nvSpPr>
          <p:cNvPr id="12" name="11 - Θέση κειμένου"/>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cxnSp>
        <p:nvCxnSpPr>
          <p:cNvPr id="10" name="9 - Ευθεία γραμμή σύνδεσης"/>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F96F862B-D3C5-474C-9D38-FF7124040CA4}" type="datetimeFigureOut">
              <a:rPr lang="el-GR" smtClean="0"/>
              <a:pPr/>
              <a:t>9/3/2021</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29781F29-DA6A-4A72-A854-77F78CEE1EE2}" type="slidenum">
              <a:rPr lang="el-GR" smtClean="0"/>
              <a:pPr/>
              <a:t>‹#›</a:t>
            </a:fld>
            <a:endParaRPr lang="el-GR" dirty="0"/>
          </a:p>
        </p:txBody>
      </p:sp>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96F862B-D3C5-474C-9D38-FF7124040CA4}" type="datetimeFigureOut">
              <a:rPr lang="el-GR" smtClean="0"/>
              <a:pPr/>
              <a:t>9/3/2021</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29781F29-DA6A-4A72-A854-77F78CEE1EE2}"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28 - Θέση περιεχομένου"/>
          <p:cNvSpPr>
            <a:spLocks noGrp="1"/>
          </p:cNvSpPr>
          <p:nvPr>
            <p:ph sz="quarter" idx="1"/>
          </p:nvPr>
        </p:nvSpPr>
        <p:spPr>
          <a:xfrm>
            <a:off x="457200" y="457200"/>
            <a:ext cx="6248400" cy="5715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 name="2 - Θέση κειμένου"/>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31" name="30 - Τίτλος"/>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Kλικ για επεξεργασία του τίτλου</a:t>
            </a:r>
            <a:endParaRPr kumimoji="0" lang="en-US"/>
          </a:p>
        </p:txBody>
      </p:sp>
      <p:sp>
        <p:nvSpPr>
          <p:cNvPr id="8" name="7 - Θέση ημερομηνίας"/>
          <p:cNvSpPr>
            <a:spLocks noGrp="1"/>
          </p:cNvSpPr>
          <p:nvPr>
            <p:ph type="dt" sz="half" idx="14"/>
          </p:nvPr>
        </p:nvSpPr>
        <p:spPr/>
        <p:txBody>
          <a:bodyPr/>
          <a:lstStyle/>
          <a:p>
            <a:fld id="{F96F862B-D3C5-474C-9D38-FF7124040CA4}" type="datetimeFigureOut">
              <a:rPr lang="el-GR" smtClean="0"/>
              <a:pPr/>
              <a:t>9/3/2021</a:t>
            </a:fld>
            <a:endParaRPr lang="el-GR" dirty="0"/>
          </a:p>
        </p:txBody>
      </p:sp>
      <p:sp>
        <p:nvSpPr>
          <p:cNvPr id="9" name="8 - Θέση αριθμού διαφάνειας"/>
          <p:cNvSpPr>
            <a:spLocks noGrp="1"/>
          </p:cNvSpPr>
          <p:nvPr>
            <p:ph type="sldNum" sz="quarter" idx="15"/>
          </p:nvPr>
        </p:nvSpPr>
        <p:spPr/>
        <p:txBody>
          <a:bodyPr/>
          <a:lstStyle/>
          <a:p>
            <a:fld id="{29781F29-DA6A-4A72-A854-77F78CEE1EE2}" type="slidenum">
              <a:rPr lang="el-GR" smtClean="0"/>
              <a:pPr/>
              <a:t>‹#›</a:t>
            </a:fld>
            <a:endParaRPr lang="el-GR" dirty="0"/>
          </a:p>
        </p:txBody>
      </p:sp>
      <p:sp>
        <p:nvSpPr>
          <p:cNvPr id="10" name="9 - Θέση υποσέλιδου"/>
          <p:cNvSpPr>
            <a:spLocks noGrp="1"/>
          </p:cNvSpPr>
          <p:nvPr>
            <p:ph type="ftr" sz="quarter" idx="16"/>
          </p:nvPr>
        </p:nvSpPr>
        <p:spPr/>
        <p:txBody>
          <a:bodyPr/>
          <a:lstStyle/>
          <a:p>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dirty="0"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8" name="7 - Θέση ημερομηνίας"/>
          <p:cNvSpPr>
            <a:spLocks noGrp="1"/>
          </p:cNvSpPr>
          <p:nvPr>
            <p:ph type="dt" sz="half" idx="10"/>
          </p:nvPr>
        </p:nvSpPr>
        <p:spPr/>
        <p:txBody>
          <a:bodyPr/>
          <a:lstStyle/>
          <a:p>
            <a:fld id="{F96F862B-D3C5-474C-9D38-FF7124040CA4}" type="datetimeFigureOut">
              <a:rPr lang="el-GR" smtClean="0"/>
              <a:pPr/>
              <a:t>9/3/2021</a:t>
            </a:fld>
            <a:endParaRPr lang="el-GR" dirty="0"/>
          </a:p>
        </p:txBody>
      </p:sp>
      <p:sp>
        <p:nvSpPr>
          <p:cNvPr id="9" name="8 - Θέση αριθμού διαφάνειας"/>
          <p:cNvSpPr>
            <a:spLocks noGrp="1"/>
          </p:cNvSpPr>
          <p:nvPr>
            <p:ph type="sldNum" sz="quarter" idx="11"/>
          </p:nvPr>
        </p:nvSpPr>
        <p:spPr/>
        <p:txBody>
          <a:bodyPr/>
          <a:lstStyle/>
          <a:p>
            <a:fld id="{29781F29-DA6A-4A72-A854-77F78CEE1EE2}" type="slidenum">
              <a:rPr lang="el-GR" smtClean="0"/>
              <a:pPr/>
              <a:t>‹#›</a:t>
            </a:fld>
            <a:endParaRPr lang="el-GR" dirty="0"/>
          </a:p>
        </p:txBody>
      </p:sp>
      <p:sp>
        <p:nvSpPr>
          <p:cNvPr id="10" name="9 - Θέση υποσέλιδου"/>
          <p:cNvSpPr>
            <a:spLocks noGrp="1"/>
          </p:cNvSpPr>
          <p:nvPr>
            <p:ph type="ftr" sz="quarter" idx="12"/>
          </p:nvPr>
        </p:nvSpPr>
        <p:spPr/>
        <p:txBody>
          <a:bodyPr/>
          <a:lstStyle/>
          <a:p>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 Θέση κειμένου"/>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F96F862B-D3C5-474C-9D38-FF7124040CA4}" type="datetimeFigureOut">
              <a:rPr lang="el-GR" smtClean="0"/>
              <a:pPr/>
              <a:t>9/3/2021</a:t>
            </a:fld>
            <a:endParaRPr lang="el-GR" dirty="0"/>
          </a:p>
        </p:txBody>
      </p:sp>
      <p:sp>
        <p:nvSpPr>
          <p:cNvPr id="10" name="9 - Θέση υποσέλιδου"/>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l-GR" dirty="0"/>
          </a:p>
        </p:txBody>
      </p:sp>
      <p:sp>
        <p:nvSpPr>
          <p:cNvPr id="22" name="21 - Θέση αριθμού διαφάνειας"/>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9781F29-DA6A-4A72-A854-77F78CEE1EE2}" type="slidenum">
              <a:rPr lang="el-GR" smtClean="0"/>
              <a:pPr/>
              <a:t>‹#›</a:t>
            </a:fld>
            <a:endParaRPr lang="el-GR" dirty="0"/>
          </a:p>
        </p:txBody>
      </p:sp>
      <p:sp>
        <p:nvSpPr>
          <p:cNvPr id="5" name="4 - Θέση τίτλου"/>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l-GR" smtClean="0"/>
              <a:t>Kλικ για επεξεργασία του τίτλου</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photodentro.edu.gr/v/item/ds/8521/202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lstStyle/>
          <a:p>
            <a:endParaRPr lang="el-GR" dirty="0" smtClean="0">
              <a:solidFill>
                <a:schemeClr val="accent2"/>
              </a:solidFill>
            </a:endParaRPr>
          </a:p>
          <a:p>
            <a:endParaRPr lang="el-GR" dirty="0" smtClean="0">
              <a:solidFill>
                <a:schemeClr val="accent2"/>
              </a:solidFill>
            </a:endParaRPr>
          </a:p>
          <a:p>
            <a:endParaRPr lang="el-GR" dirty="0" smtClean="0">
              <a:solidFill>
                <a:schemeClr val="accent2"/>
              </a:solidFill>
            </a:endParaRPr>
          </a:p>
          <a:p>
            <a:endParaRPr lang="el-GR" dirty="0" smtClean="0">
              <a:solidFill>
                <a:schemeClr val="accent2"/>
              </a:solidFill>
            </a:endParaRPr>
          </a:p>
        </p:txBody>
      </p:sp>
      <p:sp>
        <p:nvSpPr>
          <p:cNvPr id="2" name="1 - Τίτλος"/>
          <p:cNvSpPr>
            <a:spLocks noGrp="1"/>
          </p:cNvSpPr>
          <p:nvPr>
            <p:ph type="ctrTitle"/>
          </p:nvPr>
        </p:nvSpPr>
        <p:spPr>
          <a:xfrm>
            <a:off x="428596" y="785794"/>
            <a:ext cx="8305800" cy="2500330"/>
          </a:xfrm>
        </p:spPr>
        <p:txBody>
          <a:bodyPr/>
          <a:lstStyle/>
          <a:p>
            <a:r>
              <a:rPr lang="el-GR" dirty="0" smtClean="0">
                <a:solidFill>
                  <a:schemeClr val="tx2">
                    <a:lumMod val="50000"/>
                  </a:schemeClr>
                </a:solidFill>
              </a:rPr>
              <a:t>Ο αριθμός </a:t>
            </a:r>
            <a:r>
              <a:rPr lang="el-GR" dirty="0" smtClean="0"/>
              <a:t/>
            </a:r>
            <a:br>
              <a:rPr lang="el-GR" dirty="0" smtClean="0"/>
            </a:br>
            <a:r>
              <a:rPr lang="el-GR" sz="7200" dirty="0" smtClean="0">
                <a:solidFill>
                  <a:schemeClr val="accent2"/>
                </a:solidFill>
              </a:rPr>
              <a:t>π</a:t>
            </a:r>
            <a:endParaRPr lang="el-GR" sz="7200" dirty="0">
              <a:solidFill>
                <a:schemeClr val="accent2"/>
              </a:solidFill>
            </a:endParaRPr>
          </a:p>
        </p:txBody>
      </p:sp>
      <p:pic>
        <p:nvPicPr>
          <p:cNvPr id="4" name="3 - Εικόνα" descr="p.jpg"/>
          <p:cNvPicPr>
            <a:picLocks noChangeAspect="1"/>
          </p:cNvPicPr>
          <p:nvPr/>
        </p:nvPicPr>
        <p:blipFill>
          <a:blip r:embed="rId2">
            <a:duotone>
              <a:prstClr val="black"/>
              <a:schemeClr val="accent3">
                <a:tint val="45000"/>
                <a:satMod val="400000"/>
              </a:schemeClr>
            </a:duotone>
            <a:lum bright="-24000" contrast="29000"/>
          </a:blip>
          <a:stretch>
            <a:fillRect/>
          </a:stretch>
        </p:blipFill>
        <p:spPr>
          <a:xfrm>
            <a:off x="1214414" y="2500306"/>
            <a:ext cx="6506303" cy="400052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endParaRPr lang="el-GR" dirty="0"/>
          </a:p>
        </p:txBody>
      </p:sp>
      <p:sp>
        <p:nvSpPr>
          <p:cNvPr id="3" name="2 - Τίτλος"/>
          <p:cNvSpPr>
            <a:spLocks noGrp="1"/>
          </p:cNvSpPr>
          <p:nvPr>
            <p:ph type="title"/>
          </p:nvPr>
        </p:nvSpPr>
        <p:spPr/>
        <p:txBody>
          <a:bodyPr/>
          <a:lstStyle/>
          <a:p>
            <a:endParaRPr lang="el-GR" dirty="0"/>
          </a:p>
        </p:txBody>
      </p:sp>
      <p:sp>
        <p:nvSpPr>
          <p:cNvPr id="4" name="3 - Ορθογώνιο"/>
          <p:cNvSpPr/>
          <p:nvPr/>
        </p:nvSpPr>
        <p:spPr>
          <a:xfrm>
            <a:off x="2286000" y="2136339"/>
            <a:ext cx="5072082" cy="2308324"/>
          </a:xfrm>
          <a:prstGeom prst="rect">
            <a:avLst/>
          </a:prstGeom>
        </p:spPr>
        <p:txBody>
          <a:bodyPr wrap="square">
            <a:spAutoFit/>
          </a:bodyPr>
          <a:lstStyle/>
          <a:p>
            <a:r>
              <a:rPr lang="el-GR" b="1" dirty="0"/>
              <a:t>Έλα!   Η   μέρα   η  τρανή   ακολουθεί</a:t>
            </a:r>
            <a:br>
              <a:rPr lang="el-GR" b="1" dirty="0"/>
            </a:br>
            <a:r>
              <a:rPr lang="el-GR" b="1" dirty="0"/>
              <a:t>3     </a:t>
            </a:r>
            <a:r>
              <a:rPr lang="el-GR" b="1" dirty="0" smtClean="0"/>
              <a:t>      </a:t>
            </a:r>
            <a:r>
              <a:rPr lang="el-GR" b="1" dirty="0"/>
              <a:t> 1     4    </a:t>
            </a:r>
            <a:r>
              <a:rPr lang="el-GR" b="1" dirty="0" smtClean="0"/>
              <a:t>      </a:t>
            </a:r>
            <a:r>
              <a:rPr lang="el-GR" b="1" dirty="0"/>
              <a:t>1    </a:t>
            </a:r>
            <a:r>
              <a:rPr lang="el-GR" b="1" dirty="0" smtClean="0"/>
              <a:t>  </a:t>
            </a:r>
            <a:r>
              <a:rPr lang="el-GR" b="1" dirty="0"/>
              <a:t>5          </a:t>
            </a:r>
            <a:r>
              <a:rPr lang="el-GR" b="1" dirty="0" smtClean="0"/>
              <a:t>       </a:t>
            </a:r>
            <a:r>
              <a:rPr lang="el-GR" b="1" dirty="0"/>
              <a:t>9</a:t>
            </a:r>
          </a:p>
          <a:p>
            <a:r>
              <a:rPr lang="el-GR" b="1" dirty="0"/>
              <a:t>Να   βγούμε  βόλτα  στο  δρόμο,</a:t>
            </a:r>
            <a:br>
              <a:rPr lang="el-GR" b="1" dirty="0"/>
            </a:br>
            <a:r>
              <a:rPr lang="el-GR" b="1" dirty="0"/>
              <a:t>2     </a:t>
            </a:r>
            <a:r>
              <a:rPr lang="el-GR" b="1" dirty="0" smtClean="0"/>
              <a:t>       </a:t>
            </a:r>
            <a:r>
              <a:rPr lang="el-GR" b="1" dirty="0"/>
              <a:t>  6         5   </a:t>
            </a:r>
            <a:r>
              <a:rPr lang="el-GR" b="1" dirty="0" smtClean="0"/>
              <a:t>      </a:t>
            </a:r>
            <a:r>
              <a:rPr lang="el-GR" b="1" dirty="0"/>
              <a:t>    3     </a:t>
            </a:r>
            <a:r>
              <a:rPr lang="el-GR" b="1" dirty="0" smtClean="0"/>
              <a:t> </a:t>
            </a:r>
            <a:r>
              <a:rPr lang="el-GR" b="1" dirty="0"/>
              <a:t>  5</a:t>
            </a:r>
          </a:p>
          <a:p>
            <a:r>
              <a:rPr lang="el-GR" b="1" dirty="0"/>
              <a:t>τραγούδι   ψάχνοντας   ζωντανό    χαρούμενο</a:t>
            </a:r>
            <a:br>
              <a:rPr lang="el-GR" b="1" dirty="0"/>
            </a:br>
            <a:r>
              <a:rPr lang="el-GR" b="1" dirty="0" smtClean="0"/>
              <a:t>         8 </a:t>
            </a:r>
            <a:r>
              <a:rPr lang="el-GR" b="1" dirty="0"/>
              <a:t>            9           </a:t>
            </a:r>
            <a:r>
              <a:rPr lang="el-GR" b="1" dirty="0" smtClean="0"/>
              <a:t>            </a:t>
            </a:r>
            <a:r>
              <a:rPr lang="el-GR" b="1" dirty="0"/>
              <a:t>   7              </a:t>
            </a:r>
            <a:r>
              <a:rPr lang="el-GR" b="1" dirty="0" smtClean="0"/>
              <a:t>      </a:t>
            </a:r>
            <a:r>
              <a:rPr lang="el-GR" b="1" dirty="0"/>
              <a:t>9</a:t>
            </a:r>
          </a:p>
          <a:p>
            <a:r>
              <a:rPr lang="el-GR" b="1" dirty="0"/>
              <a:t>για       τη      ζωή!</a:t>
            </a:r>
            <a:br>
              <a:rPr lang="el-GR" b="1" dirty="0"/>
            </a:br>
            <a:r>
              <a:rPr lang="el-GR" b="1" dirty="0"/>
              <a:t>3     </a:t>
            </a:r>
            <a:r>
              <a:rPr lang="el-GR" b="1" dirty="0" smtClean="0"/>
              <a:t>      </a:t>
            </a:r>
            <a:r>
              <a:rPr lang="el-GR" b="1" dirty="0"/>
              <a:t>  2      </a:t>
            </a:r>
            <a:r>
              <a:rPr lang="el-GR" b="1" dirty="0" smtClean="0"/>
              <a:t>     </a:t>
            </a:r>
            <a:r>
              <a:rPr lang="el-GR" b="1" dirty="0"/>
              <a:t> 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70000" lnSpcReduction="20000"/>
          </a:bodyPr>
          <a:lstStyle/>
          <a:p>
            <a:r>
              <a:rPr lang="en-US" dirty="0" smtClean="0"/>
              <a:t>14 </a:t>
            </a:r>
            <a:r>
              <a:rPr lang="el-GR" dirty="0" smtClean="0"/>
              <a:t>ΜΑΡΤΙΟΥ είναι η ημέρα του «</a:t>
            </a:r>
            <a:r>
              <a:rPr lang="el-GR" dirty="0" smtClean="0">
                <a:solidFill>
                  <a:srgbClr val="C00000"/>
                </a:solidFill>
              </a:rPr>
              <a:t>π</a:t>
            </a:r>
            <a:r>
              <a:rPr lang="el-GR" dirty="0" smtClean="0"/>
              <a:t>» ή αλλιώς του αριθμού 3,14159265.</a:t>
            </a:r>
          </a:p>
          <a:p>
            <a:endParaRPr lang="el-GR" dirty="0" smtClean="0"/>
          </a:p>
          <a:p>
            <a:r>
              <a:rPr lang="el-GR" dirty="0" smtClean="0"/>
              <a:t> Σχεδόν όλος ο κόσμος γνωρίζει τον αριθμό «π», όμως οι ιδιότητες αυτού του πολύ σημαντικού συμβόλου δεν είναι αντίστοιχα διαδεδομένες. Τι κρύβει μέσα του αυτό το πασίγνωστο 3,14 και γιατί διαφέρει τόσο πολύ από τους... κοινούς αριθμούς;</a:t>
            </a:r>
          </a:p>
          <a:p>
            <a:endParaRPr lang="el-GR" dirty="0" smtClean="0"/>
          </a:p>
          <a:p>
            <a:r>
              <a:rPr lang="el-GR" dirty="0" smtClean="0"/>
              <a:t> Γιατί γιορτάζεται αυτή την ημέρα;</a:t>
            </a:r>
          </a:p>
          <a:p>
            <a:endParaRPr lang="el-GR" dirty="0" smtClean="0"/>
          </a:p>
          <a:p>
            <a:r>
              <a:rPr lang="el-GR" dirty="0" smtClean="0"/>
              <a:t> Η συγκεκριμένη ημερομηνία καθιερώθηκε  εξαιτίας των αριθμητικών συμπτώσεων. </a:t>
            </a:r>
          </a:p>
          <a:p>
            <a:endParaRPr lang="el-GR" dirty="0" smtClean="0"/>
          </a:p>
          <a:p>
            <a:r>
              <a:rPr lang="el-GR" dirty="0" smtClean="0"/>
              <a:t>Ως γνωστόν, η τιμή της σταθεράς π είναι σε προσέγγιση (στρογγυλοποίηση ) ο αριθμός   3,14 . Στο εξωτερικό, η ημερομηνία έχει διαφορετική μορφή από τη χώρα μας. Γράφουν πρώτα το μήνα και μετά την ημέρα.    3.14.2021</a:t>
            </a:r>
          </a:p>
          <a:p>
            <a:endParaRPr lang="el-GR" dirty="0" smtClean="0"/>
          </a:p>
        </p:txBody>
      </p:sp>
      <p:sp>
        <p:nvSpPr>
          <p:cNvPr id="3" name="2 - Τίτλος"/>
          <p:cNvSpPr>
            <a:spLocks noGrp="1"/>
          </p:cNvSpPr>
          <p:nvPr>
            <p:ph type="title"/>
          </p:nvPr>
        </p:nvSpPr>
        <p:spPr/>
        <p:txBody>
          <a:bodyPr/>
          <a:lstStyle/>
          <a:p>
            <a:r>
              <a:rPr smtClean="0">
                <a:solidFill>
                  <a:schemeClr val="tx2">
                    <a:lumMod val="50000"/>
                  </a:schemeClr>
                </a:solidFill>
              </a:rPr>
              <a:t>14</a:t>
            </a:r>
            <a:r>
              <a:rPr lang="el-GR" baseline="30000" dirty="0" smtClean="0">
                <a:solidFill>
                  <a:schemeClr val="tx2">
                    <a:lumMod val="50000"/>
                  </a:schemeClr>
                </a:solidFill>
              </a:rPr>
              <a:t>η</a:t>
            </a:r>
            <a:r>
              <a:rPr lang="el-GR" dirty="0" smtClean="0">
                <a:solidFill>
                  <a:schemeClr val="tx2">
                    <a:lumMod val="50000"/>
                  </a:schemeClr>
                </a:solidFill>
              </a:rPr>
              <a:t> </a:t>
            </a:r>
            <a:r>
              <a:rPr smtClean="0">
                <a:solidFill>
                  <a:schemeClr val="tx2">
                    <a:lumMod val="50000"/>
                  </a:schemeClr>
                </a:solidFill>
              </a:rPr>
              <a:t> </a:t>
            </a:r>
            <a:r>
              <a:rPr lang="el-GR" dirty="0" smtClean="0">
                <a:solidFill>
                  <a:schemeClr val="tx2">
                    <a:lumMod val="50000"/>
                  </a:schemeClr>
                </a:solidFill>
              </a:rPr>
              <a:t>ΜΑΡΤΙΟΥ</a:t>
            </a:r>
            <a:endParaRPr lang="el-GR"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5000"/>
            <a:lum/>
          </a:blip>
          <a:srcRect/>
          <a:stretch>
            <a:fillRect t="-3000" b="-3000"/>
          </a:stretch>
        </a:blipFill>
        <a:effectLst/>
      </p:bgPr>
    </p:bg>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524000"/>
            <a:ext cx="8229600" cy="4724370"/>
          </a:xfrm>
        </p:spPr>
        <p:txBody>
          <a:bodyPr>
            <a:spAutoFit/>
          </a:bodyPr>
          <a:lstStyle/>
          <a:p>
            <a:r>
              <a:rPr lang="el-GR" dirty="0" smtClean="0">
                <a:solidFill>
                  <a:srgbClr val="002060"/>
                </a:solidFill>
              </a:rPr>
              <a:t>Η ημέρα αυτή  γιορτάζεται με πάρτι σε πολλές μαθηματικές σχολές του κόσμου, ακριβώς στη </a:t>
            </a:r>
            <a:r>
              <a:rPr lang="el-GR" dirty="0" smtClean="0">
                <a:solidFill>
                  <a:srgbClr val="FF0000"/>
                </a:solidFill>
              </a:rPr>
              <a:t>1.59 </a:t>
            </a:r>
            <a:r>
              <a:rPr lang="el-GR" dirty="0" smtClean="0">
                <a:solidFill>
                  <a:srgbClr val="002060"/>
                </a:solidFill>
              </a:rPr>
              <a:t>μετά το μεσημέρι, καθώς τα 1, 5 και 9 είναι οι τρεις αριθμοί που ακολουθούν τη σταθερά 3,14 η οποία στην επταψήφια εκδοχή της είναι ∏=3,14</a:t>
            </a:r>
            <a:r>
              <a:rPr lang="el-GR" dirty="0" smtClean="0">
                <a:solidFill>
                  <a:srgbClr val="FF0000"/>
                </a:solidFill>
              </a:rPr>
              <a:t>159</a:t>
            </a:r>
            <a:r>
              <a:rPr lang="el-GR" dirty="0" smtClean="0">
                <a:solidFill>
                  <a:srgbClr val="002060"/>
                </a:solidFill>
              </a:rPr>
              <a:t>.</a:t>
            </a:r>
          </a:p>
          <a:p>
            <a:r>
              <a:rPr lang="el-GR" dirty="0" smtClean="0">
                <a:solidFill>
                  <a:srgbClr val="002060"/>
                </a:solidFill>
              </a:rPr>
              <a:t>Ο εορτασμός της ημέρας του "π" καθιερώθηκε το 1988 από τον </a:t>
            </a:r>
            <a:r>
              <a:rPr lang="el-GR" dirty="0" smtClean="0">
                <a:solidFill>
                  <a:srgbClr val="002060"/>
                </a:solidFill>
              </a:rPr>
              <a:t>Larry</a:t>
            </a:r>
            <a:r>
              <a:rPr lang="el-GR" dirty="0" smtClean="0">
                <a:solidFill>
                  <a:srgbClr val="002060"/>
                </a:solidFill>
              </a:rPr>
              <a:t> </a:t>
            </a:r>
            <a:r>
              <a:rPr lang="el-GR" dirty="0" smtClean="0">
                <a:solidFill>
                  <a:srgbClr val="002060"/>
                </a:solidFill>
              </a:rPr>
              <a:t>Shaw</a:t>
            </a:r>
            <a:r>
              <a:rPr lang="el-GR" dirty="0" smtClean="0">
                <a:solidFill>
                  <a:srgbClr val="002060"/>
                </a:solidFill>
              </a:rPr>
              <a:t> στο Σαν Φρανσίσκο.</a:t>
            </a:r>
          </a:p>
          <a:p>
            <a:r>
              <a:rPr lang="el-GR" dirty="0" smtClean="0">
                <a:solidFill>
                  <a:srgbClr val="002060"/>
                </a:solidFill>
              </a:rPr>
              <a:t>Γιορτάζεται, δε, με την ...κατανάλωση στρογγυλών πιτών – στα αγγλικά το ελληνικό γράμμα π θυμίζει την αγγλική λέξη </a:t>
            </a:r>
            <a:r>
              <a:rPr lang="el-GR" dirty="0" smtClean="0">
                <a:solidFill>
                  <a:srgbClr val="002060"/>
                </a:solidFill>
              </a:rPr>
              <a:t>pie</a:t>
            </a:r>
            <a:r>
              <a:rPr lang="el-GR" dirty="0" smtClean="0">
                <a:solidFill>
                  <a:srgbClr val="002060"/>
                </a:solidFill>
              </a:rPr>
              <a:t> (πίτα) η οποία προφέρεται ως "</a:t>
            </a:r>
            <a:r>
              <a:rPr lang="el-GR" dirty="0" smtClean="0">
                <a:solidFill>
                  <a:srgbClr val="002060"/>
                </a:solidFill>
              </a:rPr>
              <a:t>πάι</a:t>
            </a:r>
            <a:r>
              <a:rPr lang="el-GR" dirty="0" smtClean="0">
                <a:solidFill>
                  <a:srgbClr val="002060"/>
                </a:solidFill>
              </a:rPr>
              <a:t>"</a:t>
            </a:r>
          </a:p>
          <a:p>
            <a:endParaRPr lang="el-GR" dirty="0"/>
          </a:p>
        </p:txBody>
      </p:sp>
      <p:sp>
        <p:nvSpPr>
          <p:cNvPr id="3" name="2 - Τίτλος"/>
          <p:cNvSpPr>
            <a:spLocks noGrp="1"/>
          </p:cNvSpPr>
          <p:nvPr>
            <p:ph type="title"/>
          </p:nvPr>
        </p:nvSpPr>
        <p:spPr/>
        <p:txBody>
          <a:bodyPr>
            <a:normAutofit/>
          </a:bodyPr>
          <a:lstStyle/>
          <a:p>
            <a:r>
              <a:rPr lang="el-GR" dirty="0" smtClean="0">
                <a:solidFill>
                  <a:schemeClr val="tx2">
                    <a:lumMod val="50000"/>
                  </a:schemeClr>
                </a:solidFill>
              </a:rPr>
              <a:t>                                        π =  3,14</a:t>
            </a:r>
            <a:r>
              <a:rPr lang="el-GR" dirty="0" smtClean="0">
                <a:solidFill>
                  <a:srgbClr val="FF0000"/>
                </a:solidFill>
              </a:rPr>
              <a:t>159</a:t>
            </a:r>
            <a:r>
              <a:rPr lang="el-GR" dirty="0" smtClean="0">
                <a:solidFill>
                  <a:schemeClr val="tx2">
                    <a:lumMod val="50000"/>
                  </a:schemeClr>
                </a:solidFill>
              </a:rPr>
              <a:t>265</a:t>
            </a:r>
            <a:endParaRPr lang="el-GR"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pPr>
              <a:buNone/>
            </a:pPr>
            <a:endParaRPr lang="el-GR" dirty="0" smtClean="0"/>
          </a:p>
          <a:p>
            <a:r>
              <a:rPr lang="el-GR" dirty="0" smtClean="0"/>
              <a:t>Το </a:t>
            </a:r>
            <a:r>
              <a:rPr lang="el-GR" dirty="0" smtClean="0">
                <a:solidFill>
                  <a:schemeClr val="tx2">
                    <a:lumMod val="50000"/>
                  </a:schemeClr>
                </a:solidFill>
              </a:rPr>
              <a:t>π</a:t>
            </a:r>
            <a:r>
              <a:rPr lang="el-GR" dirty="0" smtClean="0"/>
              <a:t> βρίσκεται σε πολλούς τύπους  υπολογισμών της τριγωνομετρίας  και της γεωμετρίας , ειδικά όσον αφορά κύκλους, ελλείψεις ή σφαίρες. </a:t>
            </a:r>
          </a:p>
          <a:p>
            <a:r>
              <a:rPr lang="el-GR" dirty="0" smtClean="0"/>
              <a:t>Βρίσκεται επίσης και </a:t>
            </a:r>
            <a:r>
              <a:rPr lang="el-GR" dirty="0" smtClean="0"/>
              <a:t>σε</a:t>
            </a:r>
            <a:r>
              <a:rPr lang="en-US" dirty="0" smtClean="0"/>
              <a:t> </a:t>
            </a:r>
            <a:r>
              <a:rPr lang="el-GR" dirty="0" smtClean="0"/>
              <a:t>πολλούς  </a:t>
            </a:r>
            <a:r>
              <a:rPr lang="el-GR" dirty="0" smtClean="0"/>
              <a:t>τύπους από άλλους κλάδους </a:t>
            </a:r>
            <a:r>
              <a:rPr lang="el-GR" dirty="0" smtClean="0"/>
              <a:t>επιστήμων</a:t>
            </a:r>
            <a:r>
              <a:rPr lang="el-GR" dirty="0" smtClean="0"/>
              <a:t>, όπως η </a:t>
            </a:r>
            <a:r>
              <a:rPr lang="el-GR" dirty="0" smtClean="0"/>
              <a:t>Κοσμολογία,η</a:t>
            </a:r>
            <a:r>
              <a:rPr lang="el-GR" dirty="0" smtClean="0"/>
              <a:t> θερμομηχανική, η Μηχανική και ο Ηλεκτρομαγνητισμός.</a:t>
            </a:r>
            <a:endParaRPr lang="el-GR" dirty="0"/>
          </a:p>
        </p:txBody>
      </p:sp>
      <p:sp>
        <p:nvSpPr>
          <p:cNvPr id="3" name="2 - Τίτλος"/>
          <p:cNvSpPr>
            <a:spLocks noGrp="1"/>
          </p:cNvSpPr>
          <p:nvPr>
            <p:ph type="title"/>
          </p:nvPr>
        </p:nvSpPr>
        <p:spPr/>
        <p:txBody>
          <a:bodyPr>
            <a:normAutofit fontScale="90000"/>
          </a:bodyPr>
          <a:lstStyle/>
          <a:p>
            <a:r>
              <a:rPr lang="el-GR" dirty="0" smtClean="0">
                <a:solidFill>
                  <a:schemeClr val="tx2">
                    <a:lumMod val="50000"/>
                  </a:schemeClr>
                </a:solidFill>
              </a:rPr>
              <a:t>Ο αριθμός </a:t>
            </a:r>
            <a:r>
              <a:rPr lang="el-GR" b="1" i="1" dirty="0" smtClean="0">
                <a:solidFill>
                  <a:schemeClr val="tx2">
                    <a:lumMod val="50000"/>
                  </a:schemeClr>
                </a:solidFill>
              </a:rPr>
              <a:t>π</a:t>
            </a:r>
            <a:r>
              <a:rPr lang="el-GR" dirty="0" smtClean="0">
                <a:solidFill>
                  <a:schemeClr val="tx2">
                    <a:lumMod val="50000"/>
                  </a:schemeClr>
                </a:solidFill>
              </a:rPr>
              <a:t> είναι μια μαθηματική σταθερά…..</a:t>
            </a:r>
            <a:r>
              <a:rPr lang="el-GR" u="sng" dirty="0" smtClean="0">
                <a:solidFill>
                  <a:schemeClr val="tx2">
                    <a:lumMod val="50000"/>
                  </a:schemeClr>
                </a:solidFill>
              </a:rPr>
              <a:t> </a:t>
            </a:r>
            <a:endParaRPr lang="el-GR" u="sng"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14282" y="1500174"/>
            <a:ext cx="8515352" cy="4714908"/>
          </a:xfrm>
        </p:spPr>
        <p:txBody>
          <a:bodyPr>
            <a:normAutofit/>
          </a:bodyPr>
          <a:lstStyle/>
          <a:p>
            <a:endParaRPr lang="el-GR" dirty="0" smtClean="0"/>
          </a:p>
          <a:p>
            <a:endParaRPr lang="el-GR" dirty="0" smtClean="0"/>
          </a:p>
          <a:p>
            <a:r>
              <a:rPr lang="el-GR" dirty="0" smtClean="0"/>
              <a:t>Κέντρο </a:t>
            </a:r>
            <a:r>
              <a:rPr lang="el-GR" sz="4400" dirty="0" smtClean="0"/>
              <a:t>Ο</a:t>
            </a:r>
          </a:p>
          <a:p>
            <a:r>
              <a:rPr lang="el-GR" dirty="0" smtClean="0"/>
              <a:t>Ακτίνα  </a:t>
            </a:r>
            <a:r>
              <a:rPr lang="el-GR" sz="4400" dirty="0" smtClean="0">
                <a:solidFill>
                  <a:srgbClr val="FF0000"/>
                </a:solidFill>
              </a:rPr>
              <a:t>ρ</a:t>
            </a:r>
          </a:p>
          <a:p>
            <a:r>
              <a:rPr lang="el-GR" dirty="0" smtClean="0"/>
              <a:t>Περίμετρος  </a:t>
            </a:r>
            <a:r>
              <a:rPr lang="en-US" sz="4400" dirty="0" smtClean="0">
                <a:solidFill>
                  <a:schemeClr val="accent2"/>
                </a:solidFill>
              </a:rPr>
              <a:t>L</a:t>
            </a:r>
            <a:endParaRPr lang="el-GR" sz="4400" dirty="0" smtClean="0">
              <a:solidFill>
                <a:schemeClr val="accent2"/>
              </a:solidFill>
            </a:endParaRPr>
          </a:p>
          <a:p>
            <a:r>
              <a:rPr lang="el-GR" dirty="0" smtClean="0"/>
              <a:t>Διάμετρος  </a:t>
            </a:r>
            <a:r>
              <a:rPr lang="el-GR" sz="4400" dirty="0" smtClean="0">
                <a:solidFill>
                  <a:srgbClr val="00B0F0"/>
                </a:solidFill>
              </a:rPr>
              <a:t>δ</a:t>
            </a:r>
          </a:p>
          <a:p>
            <a:pPr>
              <a:buNone/>
            </a:pPr>
            <a:endParaRPr lang="el-GR" dirty="0" smtClean="0"/>
          </a:p>
          <a:p>
            <a:endParaRPr lang="el-GR" dirty="0" smtClean="0"/>
          </a:p>
          <a:p>
            <a:endParaRPr lang="el-GR" dirty="0" smtClean="0"/>
          </a:p>
          <a:p>
            <a:endParaRPr lang="el-GR" dirty="0" smtClean="0"/>
          </a:p>
          <a:p>
            <a:endParaRPr lang="el-GR" dirty="0"/>
          </a:p>
        </p:txBody>
      </p:sp>
      <p:sp>
        <p:nvSpPr>
          <p:cNvPr id="3" name="2 - Τίτλος"/>
          <p:cNvSpPr>
            <a:spLocks noGrp="1"/>
          </p:cNvSpPr>
          <p:nvPr>
            <p:ph type="title"/>
          </p:nvPr>
        </p:nvSpPr>
        <p:spPr/>
        <p:txBody>
          <a:bodyPr/>
          <a:lstStyle/>
          <a:p>
            <a:r>
              <a:rPr lang="el-GR" dirty="0" smtClean="0">
                <a:solidFill>
                  <a:schemeClr val="tx2">
                    <a:lumMod val="50000"/>
                  </a:schemeClr>
                </a:solidFill>
              </a:rPr>
              <a:t>Κύκλος …….</a:t>
            </a:r>
            <a:endParaRPr lang="el-GR" dirty="0">
              <a:solidFill>
                <a:schemeClr val="tx2">
                  <a:lumMod val="50000"/>
                </a:schemeClr>
              </a:solidFill>
            </a:endParaRPr>
          </a:p>
        </p:txBody>
      </p:sp>
      <p:sp>
        <p:nvSpPr>
          <p:cNvPr id="4" name="3 - Έλλειψη"/>
          <p:cNvSpPr/>
          <p:nvPr/>
        </p:nvSpPr>
        <p:spPr>
          <a:xfrm>
            <a:off x="3786182" y="1928802"/>
            <a:ext cx="2714644" cy="27146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5" name="4 - Έλλειψη"/>
          <p:cNvSpPr/>
          <p:nvPr/>
        </p:nvSpPr>
        <p:spPr>
          <a:xfrm>
            <a:off x="5143504" y="3286124"/>
            <a:ext cx="71438"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cxnSp>
        <p:nvCxnSpPr>
          <p:cNvPr id="7" name="6 - Ευθεία γραμμή σύνδεσης"/>
          <p:cNvCxnSpPr/>
          <p:nvPr/>
        </p:nvCxnSpPr>
        <p:spPr>
          <a:xfrm>
            <a:off x="6500828" y="3143248"/>
            <a:ext cx="71437"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 Ευθεία γραμμή σύνδεσης"/>
          <p:cNvCxnSpPr/>
          <p:nvPr/>
        </p:nvCxnSpPr>
        <p:spPr>
          <a:xfrm flipV="1">
            <a:off x="5214942" y="3000372"/>
            <a:ext cx="1285884" cy="285752"/>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14 - TextBox"/>
          <p:cNvSpPr txBox="1"/>
          <p:nvPr/>
        </p:nvSpPr>
        <p:spPr>
          <a:xfrm rot="20894485">
            <a:off x="5143504" y="2714620"/>
            <a:ext cx="1143008" cy="369332"/>
          </a:xfrm>
          <a:prstGeom prst="rect">
            <a:avLst/>
          </a:prstGeom>
          <a:noFill/>
        </p:spPr>
        <p:txBody>
          <a:bodyPr wrap="square" rtlCol="0">
            <a:spAutoFit/>
          </a:bodyPr>
          <a:lstStyle/>
          <a:p>
            <a:r>
              <a:rPr lang="el-GR" dirty="0" smtClean="0"/>
              <a:t>Ακτίνα  ρ</a:t>
            </a:r>
            <a:endParaRPr lang="el-GR" dirty="0"/>
          </a:p>
        </p:txBody>
      </p:sp>
      <p:sp>
        <p:nvSpPr>
          <p:cNvPr id="16" name="15 - Τόξο"/>
          <p:cNvSpPr/>
          <p:nvPr/>
        </p:nvSpPr>
        <p:spPr>
          <a:xfrm rot="8388375">
            <a:off x="3902686" y="2839886"/>
            <a:ext cx="2286016" cy="2143140"/>
          </a:xfrm>
          <a:prstGeom prst="arc">
            <a:avLst>
              <a:gd name="adj1" fmla="val 16200000"/>
              <a:gd name="adj2" fmla="val 21446352"/>
            </a:avLst>
          </a:prstGeom>
          <a:ln w="317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21" name="20 - Τόξο"/>
          <p:cNvSpPr/>
          <p:nvPr/>
        </p:nvSpPr>
        <p:spPr>
          <a:xfrm rot="1232704">
            <a:off x="4500562" y="1714488"/>
            <a:ext cx="2286016" cy="2143140"/>
          </a:xfrm>
          <a:prstGeom prst="arc">
            <a:avLst>
              <a:gd name="adj1" fmla="val 16200000"/>
              <a:gd name="adj2" fmla="val 20873335"/>
            </a:avLst>
          </a:prstGeom>
          <a:ln w="317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22" name="21 - Τόξο"/>
          <p:cNvSpPr/>
          <p:nvPr/>
        </p:nvSpPr>
        <p:spPr>
          <a:xfrm rot="16602667">
            <a:off x="3483787" y="1831884"/>
            <a:ext cx="2286016" cy="2143140"/>
          </a:xfrm>
          <a:prstGeom prst="arc">
            <a:avLst>
              <a:gd name="adj1" fmla="val 16200000"/>
              <a:gd name="adj2" fmla="val 20873335"/>
            </a:avLst>
          </a:prstGeom>
          <a:ln w="317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dirty="0"/>
          </a:p>
        </p:txBody>
      </p:sp>
      <p:sp>
        <p:nvSpPr>
          <p:cNvPr id="23" name="22 - TextBox"/>
          <p:cNvSpPr txBox="1"/>
          <p:nvPr/>
        </p:nvSpPr>
        <p:spPr>
          <a:xfrm>
            <a:off x="5000628" y="3214686"/>
            <a:ext cx="428628" cy="400110"/>
          </a:xfrm>
          <a:prstGeom prst="rect">
            <a:avLst/>
          </a:prstGeom>
          <a:noFill/>
        </p:spPr>
        <p:txBody>
          <a:bodyPr wrap="square" rtlCol="0">
            <a:spAutoFit/>
          </a:bodyPr>
          <a:lstStyle/>
          <a:p>
            <a:r>
              <a:rPr lang="el-GR" sz="2000" dirty="0" smtClean="0"/>
              <a:t>ο</a:t>
            </a:r>
            <a:endParaRPr lang="el-GR" sz="2000" dirty="0"/>
          </a:p>
        </p:txBody>
      </p:sp>
      <p:sp>
        <p:nvSpPr>
          <p:cNvPr id="24" name="23 - TextBox"/>
          <p:cNvSpPr txBox="1"/>
          <p:nvPr/>
        </p:nvSpPr>
        <p:spPr>
          <a:xfrm>
            <a:off x="6357950" y="3429000"/>
            <a:ext cx="642942" cy="584775"/>
          </a:xfrm>
          <a:prstGeom prst="rect">
            <a:avLst/>
          </a:prstGeom>
          <a:noFill/>
        </p:spPr>
        <p:txBody>
          <a:bodyPr wrap="square" rtlCol="0">
            <a:spAutoFit/>
          </a:bodyPr>
          <a:lstStyle/>
          <a:p>
            <a:r>
              <a:rPr lang="en-US" dirty="0" smtClean="0"/>
              <a:t>   </a:t>
            </a:r>
            <a:r>
              <a:rPr lang="en-US" sz="3200" dirty="0" smtClean="0"/>
              <a:t>L</a:t>
            </a:r>
            <a:endParaRPr lang="el-GR" sz="3200" dirty="0"/>
          </a:p>
        </p:txBody>
      </p:sp>
      <p:cxnSp>
        <p:nvCxnSpPr>
          <p:cNvPr id="26" name="25 - Ευθεία γραμμή σύνδεσης"/>
          <p:cNvCxnSpPr/>
          <p:nvPr/>
        </p:nvCxnSpPr>
        <p:spPr>
          <a:xfrm rot="16200000" flipH="1">
            <a:off x="3821901" y="3036091"/>
            <a:ext cx="2571768" cy="500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27 - Ευθεία γραμμή σύνδεσης"/>
          <p:cNvCxnSpPr/>
          <p:nvPr/>
        </p:nvCxnSpPr>
        <p:spPr>
          <a:xfrm rot="16200000" flipH="1">
            <a:off x="4107653" y="2464587"/>
            <a:ext cx="2071702" cy="1714512"/>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r>
              <a:rPr lang="el-GR" dirty="0" smtClean="0"/>
              <a:t>Πάμε να ανακαλύψουμε …..</a:t>
            </a:r>
            <a:endParaRPr lang="el-GR" dirty="0"/>
          </a:p>
        </p:txBody>
      </p:sp>
      <p:pic>
        <p:nvPicPr>
          <p:cNvPr id="1028" name="Picture 4"/>
          <p:cNvPicPr>
            <a:picLocks noGrp="1" noChangeAspect="1" noChangeArrowheads="1"/>
          </p:cNvPicPr>
          <p:nvPr>
            <p:ph idx="1"/>
          </p:nvPr>
        </p:nvPicPr>
        <p:blipFill>
          <a:blip r:embed="rId2"/>
          <a:srcRect/>
          <a:stretch>
            <a:fillRect/>
          </a:stretch>
        </p:blipFill>
        <p:spPr bwMode="auto">
          <a:xfrm>
            <a:off x="571472" y="4143380"/>
            <a:ext cx="3221456" cy="1714512"/>
          </a:xfrm>
          <a:prstGeom prst="rect">
            <a:avLst/>
          </a:prstGeom>
          <a:noFill/>
          <a:ln w="9525">
            <a:noFill/>
            <a:miter lim="800000"/>
            <a:headEnd/>
            <a:tailEnd/>
          </a:ln>
          <a:effectLst/>
        </p:spPr>
      </p:pic>
      <p:sp>
        <p:nvSpPr>
          <p:cNvPr id="4" name="3 - Έλλειψη"/>
          <p:cNvSpPr/>
          <p:nvPr/>
        </p:nvSpPr>
        <p:spPr>
          <a:xfrm>
            <a:off x="4786314" y="2428868"/>
            <a:ext cx="3500462" cy="35004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5" name="4 - Έλλειψη"/>
          <p:cNvSpPr/>
          <p:nvPr/>
        </p:nvSpPr>
        <p:spPr>
          <a:xfrm>
            <a:off x="6072198" y="1857364"/>
            <a:ext cx="2143140" cy="22145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6" name="5 - Έλλειψη"/>
          <p:cNvSpPr/>
          <p:nvPr/>
        </p:nvSpPr>
        <p:spPr>
          <a:xfrm>
            <a:off x="4500562" y="5000636"/>
            <a:ext cx="1357322" cy="1143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7" name="6 - Έλλειψη"/>
          <p:cNvSpPr/>
          <p:nvPr/>
        </p:nvSpPr>
        <p:spPr>
          <a:xfrm>
            <a:off x="7500958" y="4857760"/>
            <a:ext cx="1071570"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8" name="7 - Έλλειψη"/>
          <p:cNvSpPr/>
          <p:nvPr/>
        </p:nvSpPr>
        <p:spPr>
          <a:xfrm>
            <a:off x="4929190" y="3000372"/>
            <a:ext cx="500066"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9" name="8 - Έλλειψη"/>
          <p:cNvSpPr/>
          <p:nvPr/>
        </p:nvSpPr>
        <p:spPr>
          <a:xfrm>
            <a:off x="8072462" y="3643314"/>
            <a:ext cx="285752"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0" name="9 - Έλλειψη"/>
          <p:cNvSpPr/>
          <p:nvPr/>
        </p:nvSpPr>
        <p:spPr>
          <a:xfrm>
            <a:off x="6858016" y="3143248"/>
            <a:ext cx="214314"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1" name="10 - Έλλειψη"/>
          <p:cNvSpPr/>
          <p:nvPr/>
        </p:nvSpPr>
        <p:spPr>
          <a:xfrm>
            <a:off x="7215206" y="3571876"/>
            <a:ext cx="142876"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2" name="11 - Έλλειψη"/>
          <p:cNvSpPr/>
          <p:nvPr/>
        </p:nvSpPr>
        <p:spPr>
          <a:xfrm>
            <a:off x="7429520" y="3143248"/>
            <a:ext cx="214314"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3" name="12 - Έλλειψη"/>
          <p:cNvSpPr/>
          <p:nvPr/>
        </p:nvSpPr>
        <p:spPr>
          <a:xfrm>
            <a:off x="7072330" y="3929066"/>
            <a:ext cx="357190"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4" name="13 - Έλλειψη"/>
          <p:cNvSpPr/>
          <p:nvPr/>
        </p:nvSpPr>
        <p:spPr>
          <a:xfrm>
            <a:off x="4429124" y="5214950"/>
            <a:ext cx="285752"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5" name="14 - Έλλειψη"/>
          <p:cNvSpPr/>
          <p:nvPr/>
        </p:nvSpPr>
        <p:spPr>
          <a:xfrm>
            <a:off x="4643438" y="4929198"/>
            <a:ext cx="285752"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6" name="15 - Έλλειψη"/>
          <p:cNvSpPr/>
          <p:nvPr/>
        </p:nvSpPr>
        <p:spPr>
          <a:xfrm>
            <a:off x="5000628" y="4786322"/>
            <a:ext cx="285752"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7" name="16 - Έλλειψη"/>
          <p:cNvSpPr/>
          <p:nvPr/>
        </p:nvSpPr>
        <p:spPr>
          <a:xfrm>
            <a:off x="8215338" y="4786322"/>
            <a:ext cx="285752"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8" name="17 - Έλλειψη"/>
          <p:cNvSpPr/>
          <p:nvPr/>
        </p:nvSpPr>
        <p:spPr>
          <a:xfrm>
            <a:off x="7429520" y="4857760"/>
            <a:ext cx="285752"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9" name="18 - Έλλειψη"/>
          <p:cNvSpPr/>
          <p:nvPr/>
        </p:nvSpPr>
        <p:spPr>
          <a:xfrm>
            <a:off x="7786710" y="4643446"/>
            <a:ext cx="285752"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0" name="19 - Έλλειψη"/>
          <p:cNvSpPr/>
          <p:nvPr/>
        </p:nvSpPr>
        <p:spPr>
          <a:xfrm>
            <a:off x="5143504" y="5643578"/>
            <a:ext cx="500066"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1" name="20 - Έλλειψη"/>
          <p:cNvSpPr/>
          <p:nvPr/>
        </p:nvSpPr>
        <p:spPr>
          <a:xfrm>
            <a:off x="7929586" y="5500702"/>
            <a:ext cx="285752"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2" name="21 - Έλλειψη"/>
          <p:cNvSpPr/>
          <p:nvPr/>
        </p:nvSpPr>
        <p:spPr>
          <a:xfrm>
            <a:off x="6000760" y="2571744"/>
            <a:ext cx="285752"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3" name="22 - Έλλειψη"/>
          <p:cNvSpPr/>
          <p:nvPr/>
        </p:nvSpPr>
        <p:spPr>
          <a:xfrm>
            <a:off x="8143900" y="2714620"/>
            <a:ext cx="214314"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4" name="23 - Ελλειψοειδής επεξήγηση"/>
          <p:cNvSpPr/>
          <p:nvPr/>
        </p:nvSpPr>
        <p:spPr>
          <a:xfrm flipH="1">
            <a:off x="6715140" y="428604"/>
            <a:ext cx="1785950" cy="128588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7" name="26 - TextBox"/>
          <p:cNvSpPr txBox="1"/>
          <p:nvPr/>
        </p:nvSpPr>
        <p:spPr>
          <a:xfrm>
            <a:off x="7072330" y="571480"/>
            <a:ext cx="1214446" cy="1015663"/>
          </a:xfrm>
          <a:prstGeom prst="rect">
            <a:avLst/>
          </a:prstGeom>
          <a:noFill/>
        </p:spPr>
        <p:txBody>
          <a:bodyPr wrap="square" rtlCol="0">
            <a:spAutoFit/>
          </a:bodyPr>
          <a:lstStyle/>
          <a:p>
            <a:r>
              <a:rPr lang="el-GR" sz="6000" dirty="0" smtClean="0"/>
              <a:t>  ;</a:t>
            </a:r>
            <a:endParaRPr lang="el-GR" sz="6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a:bodyPr>
          <a:lstStyle/>
          <a:p>
            <a:r>
              <a:rPr lang="el-GR" b="1" dirty="0" smtClean="0"/>
              <a:t>Επειδή, όπως έχουμε αναφέρει, τα ψηφία της σταθεράς είναι άπειρα , για το λόγο αυτό έχουν φτιαχτεί διάφοροι μνημονικοί κανόνες για την απομνημόνευση τουλάχιστον  των πρώτων λίγων δεκαδικών ψηφίων της. Έτσι σε πολλές γλώσσες θα συναντήσει κανείς στιχάκια στα οποία ο αριθμός των γραμμάτων κάθε λέξης συμπίπτει με τα πρώτα δεκαδικά ψηφία του </a:t>
            </a:r>
            <a:r>
              <a:rPr lang="el-GR" b="1" dirty="0" smtClean="0">
                <a:solidFill>
                  <a:schemeClr val="tx2">
                    <a:lumMod val="50000"/>
                  </a:schemeClr>
                </a:solidFill>
              </a:rPr>
              <a:t>π</a:t>
            </a:r>
            <a:r>
              <a:rPr lang="el-GR" b="1" dirty="0" smtClean="0"/>
              <a:t>.</a:t>
            </a:r>
          </a:p>
          <a:p>
            <a:endParaRPr lang="el-GR" b="1" dirty="0" smtClean="0"/>
          </a:p>
          <a:p>
            <a:r>
              <a:rPr lang="el-GR" b="1" dirty="0" smtClean="0"/>
              <a:t>Στον Πλάτωνα αποδίδεται η φράση:</a:t>
            </a:r>
          </a:p>
          <a:p>
            <a:r>
              <a:rPr lang="el-GR" b="1" dirty="0" smtClean="0"/>
              <a:t>Αεί    ο    Θεός    ο     Μέγας   γεωμετρεί</a:t>
            </a:r>
            <a:br>
              <a:rPr lang="el-GR" b="1" dirty="0" smtClean="0"/>
            </a:br>
            <a:r>
              <a:rPr lang="el-GR" b="1" dirty="0" smtClean="0"/>
              <a:t>   </a:t>
            </a:r>
            <a:r>
              <a:rPr lang="el-GR" b="1" dirty="0" smtClean="0">
                <a:solidFill>
                  <a:schemeClr val="tx2">
                    <a:lumMod val="50000"/>
                  </a:schemeClr>
                </a:solidFill>
              </a:rPr>
              <a:t>3 </a:t>
            </a:r>
            <a:r>
              <a:rPr lang="el-GR" b="1" dirty="0" smtClean="0">
                <a:solidFill>
                  <a:schemeClr val="tx2">
                    <a:lumMod val="50000"/>
                  </a:schemeClr>
                </a:solidFill>
              </a:rPr>
              <a:t>     1      </a:t>
            </a:r>
            <a:r>
              <a:rPr lang="el-GR" b="1" dirty="0" smtClean="0">
                <a:solidFill>
                  <a:schemeClr val="tx2">
                    <a:lumMod val="50000"/>
                  </a:schemeClr>
                </a:solidFill>
              </a:rPr>
              <a:t> 4</a:t>
            </a:r>
            <a:r>
              <a:rPr lang="el-GR" b="1" dirty="0" smtClean="0">
                <a:solidFill>
                  <a:schemeClr val="tx2">
                    <a:lumMod val="50000"/>
                  </a:schemeClr>
                </a:solidFill>
              </a:rPr>
              <a:t>        </a:t>
            </a:r>
            <a:r>
              <a:rPr lang="el-GR" b="1" dirty="0" smtClean="0">
                <a:solidFill>
                  <a:schemeClr val="tx2">
                    <a:lumMod val="50000"/>
                  </a:schemeClr>
                </a:solidFill>
              </a:rPr>
              <a:t> </a:t>
            </a:r>
            <a:r>
              <a:rPr lang="el-GR" b="1" dirty="0" smtClean="0">
                <a:solidFill>
                  <a:schemeClr val="tx2">
                    <a:lumMod val="50000"/>
                  </a:schemeClr>
                </a:solidFill>
              </a:rPr>
              <a:t>1           5            9</a:t>
            </a:r>
          </a:p>
          <a:p>
            <a:endParaRPr lang="el-GR" dirty="0"/>
          </a:p>
        </p:txBody>
      </p:sp>
      <p:sp>
        <p:nvSpPr>
          <p:cNvPr id="3" name="2 - Τίτλος"/>
          <p:cNvSpPr>
            <a:spLocks noGrp="1"/>
          </p:cNvSpPr>
          <p:nvPr>
            <p:ph type="title"/>
          </p:nvPr>
        </p:nvSpPr>
        <p:spPr/>
        <p:txBody>
          <a:bodyPr>
            <a:normAutofit fontScale="90000"/>
          </a:bodyPr>
          <a:lstStyle/>
          <a:p>
            <a:r>
              <a:rPr lang="en-US" dirty="0" smtClean="0">
                <a:solidFill>
                  <a:schemeClr val="tx2">
                    <a:lumMod val="50000"/>
                  </a:schemeClr>
                </a:solidFill>
                <a:hlinkClick r:id="rId2"/>
              </a:rPr>
              <a:t>http://photodentro.edu.gr/v/item/ds/8521/2029</a:t>
            </a:r>
            <a:endParaRPr lang="el-GR"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lnSpcReduction="10000"/>
          </a:bodyPr>
          <a:lstStyle/>
          <a:p>
            <a:r>
              <a:rPr lang="el-GR" b="1" dirty="0" smtClean="0"/>
              <a:t>Την φράση αυτή  συμπλήρωσε ο καθηγητής Μαθηματικών στο Πανεπιστήμιο Αθηνών Ν. </a:t>
            </a:r>
            <a:r>
              <a:rPr lang="el-GR" b="1" dirty="0" smtClean="0"/>
              <a:t>Χατζιδάκης</a:t>
            </a:r>
            <a:r>
              <a:rPr lang="el-GR" b="1" dirty="0" smtClean="0"/>
              <a:t> (1872-1942)</a:t>
            </a:r>
          </a:p>
          <a:p>
            <a:r>
              <a:rPr lang="el-GR" b="1" dirty="0" smtClean="0"/>
              <a:t>το    κύκλου  μήκος  ίνα   </a:t>
            </a:r>
            <a:r>
              <a:rPr lang="el-GR" b="1" dirty="0" smtClean="0"/>
              <a:t>ορίση</a:t>
            </a:r>
            <a:r>
              <a:rPr lang="el-GR" b="1" dirty="0" smtClean="0"/>
              <a:t>      </a:t>
            </a:r>
            <a:r>
              <a:rPr lang="el-GR" b="1" dirty="0" smtClean="0"/>
              <a:t>διαμέτρω</a:t>
            </a:r>
            <a:r>
              <a:rPr lang="el-GR" b="1" dirty="0" smtClean="0"/>
              <a:t>, </a:t>
            </a:r>
            <a:br>
              <a:rPr lang="el-GR" b="1" dirty="0" smtClean="0"/>
            </a:br>
            <a:r>
              <a:rPr lang="el-GR" b="1" dirty="0" smtClean="0">
                <a:solidFill>
                  <a:schemeClr val="tx2">
                    <a:lumMod val="50000"/>
                  </a:schemeClr>
                </a:solidFill>
              </a:rPr>
              <a:t>2        6                  5         3          5              8</a:t>
            </a:r>
          </a:p>
          <a:p>
            <a:r>
              <a:rPr lang="el-GR" b="1" dirty="0" smtClean="0"/>
              <a:t>παρήγαγεν</a:t>
            </a:r>
            <a:r>
              <a:rPr lang="el-GR" b="1" dirty="0" smtClean="0"/>
              <a:t>    αριθμόν       </a:t>
            </a:r>
            <a:r>
              <a:rPr lang="el-GR" b="1" dirty="0" smtClean="0"/>
              <a:t>απέραντον</a:t>
            </a:r>
            <a:r>
              <a:rPr lang="el-GR" b="1" dirty="0" smtClean="0"/>
              <a:t>,</a:t>
            </a:r>
            <a:br>
              <a:rPr lang="el-GR" b="1" dirty="0" smtClean="0"/>
            </a:br>
            <a:r>
              <a:rPr lang="el-GR" b="1" dirty="0" smtClean="0">
                <a:solidFill>
                  <a:schemeClr val="tx2">
                    <a:lumMod val="50000"/>
                  </a:schemeClr>
                </a:solidFill>
              </a:rPr>
              <a:t>         9                      7                 9</a:t>
            </a:r>
          </a:p>
          <a:p>
            <a:r>
              <a:rPr lang="el-GR" b="1" dirty="0" smtClean="0"/>
              <a:t>καί</a:t>
            </a:r>
            <a:r>
              <a:rPr lang="el-GR" b="1" dirty="0" smtClean="0"/>
              <a:t>      όν,       </a:t>
            </a:r>
            <a:r>
              <a:rPr lang="el-GR" b="1" dirty="0" smtClean="0"/>
              <a:t>φεύ</a:t>
            </a:r>
            <a:r>
              <a:rPr lang="el-GR" b="1" dirty="0" smtClean="0"/>
              <a:t/>
            </a:r>
            <a:br>
              <a:rPr lang="el-GR" b="1" dirty="0" smtClean="0"/>
            </a:br>
            <a:r>
              <a:rPr lang="el-GR" b="1" dirty="0" smtClean="0">
                <a:solidFill>
                  <a:schemeClr val="tx2">
                    <a:lumMod val="50000"/>
                  </a:schemeClr>
                </a:solidFill>
              </a:rPr>
              <a:t>    3       2            3</a:t>
            </a:r>
          </a:p>
          <a:p>
            <a:r>
              <a:rPr lang="el-GR" b="1" dirty="0" smtClean="0"/>
              <a:t>ουδέποτε     όλον     θνητοί     θα       </a:t>
            </a:r>
            <a:r>
              <a:rPr lang="el-GR" b="1" dirty="0" smtClean="0"/>
              <a:t>εύρωσι</a:t>
            </a:r>
            <a:r>
              <a:rPr lang="el-GR" b="1" dirty="0" smtClean="0"/>
              <a:t>. </a:t>
            </a:r>
            <a:br>
              <a:rPr lang="el-GR" b="1" dirty="0" smtClean="0"/>
            </a:br>
            <a:r>
              <a:rPr lang="el-GR" b="1" dirty="0" smtClean="0"/>
              <a:t>         </a:t>
            </a:r>
            <a:r>
              <a:rPr lang="el-GR" b="1" dirty="0" smtClean="0">
                <a:solidFill>
                  <a:schemeClr val="tx2">
                    <a:lumMod val="50000"/>
                  </a:schemeClr>
                </a:solidFill>
              </a:rPr>
              <a:t>8               4             6             2              7</a:t>
            </a:r>
          </a:p>
          <a:p>
            <a:endParaRPr lang="el-GR" dirty="0"/>
          </a:p>
        </p:txBody>
      </p:sp>
      <p:sp>
        <p:nvSpPr>
          <p:cNvPr id="3" name="2 - Τίτλος"/>
          <p:cNvSpPr>
            <a:spLocks noGrp="1"/>
          </p:cNvSpPr>
          <p:nvPr>
            <p:ph type="title"/>
          </p:nvPr>
        </p:nvSpPr>
        <p:spPr/>
        <p:txBody>
          <a:bodyPr/>
          <a:lstStyle/>
          <a:p>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dirty="0" smtClean="0"/>
              <a:t>Π  = </a:t>
            </a:r>
            <a:r>
              <a:rPr lang="el-GR" b="1" dirty="0" smtClean="0">
                <a:solidFill>
                  <a:schemeClr val="tx2">
                    <a:lumMod val="50000"/>
                  </a:schemeClr>
                </a:solidFill>
              </a:rPr>
              <a:t>3,14159 26535 89793 23</a:t>
            </a:r>
            <a:r>
              <a:rPr lang="el-GR" b="1" dirty="0" smtClean="0"/>
              <a:t>846 26433 83279 50288 41971 69399 37510</a:t>
            </a:r>
          </a:p>
          <a:p>
            <a:endParaRPr lang="el-GR" dirty="0" smtClean="0"/>
          </a:p>
          <a:p>
            <a:endParaRPr lang="el-GR" dirty="0" smtClean="0"/>
          </a:p>
          <a:p>
            <a:r>
              <a:rPr lang="el-GR" dirty="0" smtClean="0"/>
              <a:t>Φτιάξτε ένα μνημονικό κανόνα σαν ομάδα ποιητών </a:t>
            </a:r>
            <a:r>
              <a:rPr lang="el-GR" dirty="0" smtClean="0"/>
              <a:t>– συνθετών για όσα ψηφία μπορείτε.</a:t>
            </a:r>
            <a:endParaRPr lang="el-GR" dirty="0"/>
          </a:p>
        </p:txBody>
      </p:sp>
      <p:sp>
        <p:nvSpPr>
          <p:cNvPr id="3" name="2 - Τίτλος"/>
          <p:cNvSpPr>
            <a:spLocks noGrp="1"/>
          </p:cNvSpPr>
          <p:nvPr>
            <p:ph type="title"/>
          </p:nvPr>
        </p:nvSpPr>
        <p:spPr/>
        <p:txBody>
          <a:bodyPr>
            <a:normAutofit/>
          </a:bodyPr>
          <a:lstStyle/>
          <a:p>
            <a:r>
              <a:rPr lang="el-GR" dirty="0" smtClean="0"/>
              <a:t>ΩΡΑ ΓΙΑ ΕΜΠΝΕΥΣΗ</a:t>
            </a: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Χαρτί">
  <a:themeElements>
    <a:clrScheme name="Χαρτί">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178</TotalTime>
  <Words>331</Words>
  <Application>Microsoft Office PowerPoint</Application>
  <PresentationFormat>Προβολή στην οθόνη (4:3)</PresentationFormat>
  <Paragraphs>55</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Χαρτί</vt:lpstr>
      <vt:lpstr>Ο αριθμός  π</vt:lpstr>
      <vt:lpstr>14η  ΜΑΡΤΙΟΥ</vt:lpstr>
      <vt:lpstr>                                        π =  3,14159265</vt:lpstr>
      <vt:lpstr>Ο αριθμός π είναι μια μαθηματική σταθερά….. </vt:lpstr>
      <vt:lpstr>Κύκλος …….</vt:lpstr>
      <vt:lpstr>Πάμε να ανακαλύψουμε …..</vt:lpstr>
      <vt:lpstr>http://photodentro.edu.gr/v/item/ds/8521/2029</vt:lpstr>
      <vt:lpstr>Διαφάνεια 8</vt:lpstr>
      <vt:lpstr>ΩΡΑ ΓΙΑ ΕΜΠΝΕΥΣΗ</vt:lpstr>
      <vt:lpstr>Διαφάνεια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αριθμός  π</dc:title>
  <dc:creator>user</dc:creator>
  <cp:lastModifiedBy>user</cp:lastModifiedBy>
  <cp:revision>20</cp:revision>
  <dcterms:created xsi:type="dcterms:W3CDTF">2021-03-05T06:53:35Z</dcterms:created>
  <dcterms:modified xsi:type="dcterms:W3CDTF">2021-03-09T22:11:42Z</dcterms:modified>
</cp:coreProperties>
</file>